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lexandria" panose="020B0604020202020204" charset="-78"/>
      <p:regular r:id="rId11"/>
    </p:embeddedFont>
    <p:embeddedFont>
      <p:font typeface="Arimo" panose="020B0604020202020204" charset="0"/>
      <p:regular r:id="rId12"/>
    </p:embeddedFont>
    <p:embeddedFont>
      <p:font typeface="Arimo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04.08.2025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3974306"/>
            <a:ext cx="9445526" cy="1559719"/>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Log File Analysis &amp; Reporting System</a:t>
            </a:r>
          </a:p>
        </p:txBody>
      </p:sp>
      <p:sp>
        <p:nvSpPr>
          <p:cNvPr id="11" name="TextBox 11"/>
          <p:cNvSpPr txBox="1"/>
          <p:nvPr/>
        </p:nvSpPr>
        <p:spPr>
          <a:xfrm>
            <a:off x="992238" y="5810845"/>
            <a:ext cx="9445526" cy="492175"/>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By: Omkar Navpute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sp>
        <p:nvSpPr>
          <p:cNvPr id="6" name="TextBox 6"/>
          <p:cNvSpPr txBox="1"/>
          <p:nvPr/>
        </p:nvSpPr>
        <p:spPr>
          <a:xfrm>
            <a:off x="992238" y="3704481"/>
            <a:ext cx="6242000" cy="784622"/>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Project Introduction</a:t>
            </a:r>
          </a:p>
        </p:txBody>
      </p:sp>
      <p:sp>
        <p:nvSpPr>
          <p:cNvPr id="7" name="TextBox 7"/>
          <p:cNvSpPr txBox="1"/>
          <p:nvPr/>
        </p:nvSpPr>
        <p:spPr>
          <a:xfrm>
            <a:off x="992238" y="4889896"/>
            <a:ext cx="16303526" cy="1682949"/>
          </a:xfrm>
          <a:prstGeom prst="rect">
            <a:avLst/>
          </a:prstGeom>
        </p:spPr>
        <p:txBody>
          <a:bodyPr lIns="0" tIns="0" rIns="0" bIns="0" rtlCol="0" anchor="t">
            <a:spAutoFit/>
          </a:bodyPr>
          <a:lstStyle/>
          <a:p>
            <a:pPr algn="l">
              <a:lnSpc>
                <a:spcPts val="3125"/>
              </a:lnSpc>
            </a:pPr>
            <a:r>
              <a:rPr lang="en-US" sz="1937" dirty="0">
                <a:solidFill>
                  <a:srgbClr val="404155"/>
                </a:solidFill>
                <a:latin typeface="Arimo"/>
                <a:ea typeface="Arimo"/>
                <a:cs typeface="Arimo"/>
                <a:sym typeface="Arimo"/>
              </a:rPr>
              <a:t>The Log File Analysis &amp; Reporting System is a Python-based command-line application designed to analyze and generate reports from Apache-style web server log files. This tool parses log entries, normalizes user-agent data (like OS, browser, and device), and stores the valid entries in a MySQL database. Using SQL queries, it then produces insightful reports on web traffic, error rates, and user behavior trends.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sp>
        <p:nvSpPr>
          <p:cNvPr id="6" name="TextBox 6"/>
          <p:cNvSpPr txBox="1"/>
          <p:nvPr/>
        </p:nvSpPr>
        <p:spPr>
          <a:xfrm>
            <a:off x="992238" y="1775222"/>
            <a:ext cx="6202264" cy="784622"/>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Key Objectives</a:t>
            </a:r>
          </a:p>
        </p:txBody>
      </p:sp>
      <p:grpSp>
        <p:nvGrpSpPr>
          <p:cNvPr id="7" name="Group 7"/>
          <p:cNvGrpSpPr/>
          <p:nvPr/>
        </p:nvGrpSpPr>
        <p:grpSpPr>
          <a:xfrm>
            <a:off x="992238" y="3427959"/>
            <a:ext cx="8027789" cy="2227064"/>
            <a:chOff x="0" y="0"/>
            <a:chExt cx="10703718" cy="2969418"/>
          </a:xfrm>
        </p:grpSpPr>
        <p:sp>
          <p:nvSpPr>
            <p:cNvPr id="8" name="Freeform 8"/>
            <p:cNvSpPr/>
            <p:nvPr/>
          </p:nvSpPr>
          <p:spPr>
            <a:xfrm>
              <a:off x="0" y="0"/>
              <a:ext cx="10703687" cy="2969387"/>
            </a:xfrm>
            <a:custGeom>
              <a:avLst/>
              <a:gdLst/>
              <a:ahLst/>
              <a:cxnLst/>
              <a:rect l="l" t="t" r="r" b="b"/>
              <a:pathLst>
                <a:path w="10703687" h="2969387">
                  <a:moveTo>
                    <a:pt x="0" y="182880"/>
                  </a:moveTo>
                  <a:cubicBezTo>
                    <a:pt x="0" y="81915"/>
                    <a:pt x="81915" y="0"/>
                    <a:pt x="182880" y="0"/>
                  </a:cubicBezTo>
                  <a:lnTo>
                    <a:pt x="10520807" y="0"/>
                  </a:lnTo>
                  <a:cubicBezTo>
                    <a:pt x="10621772" y="0"/>
                    <a:pt x="10703687" y="81915"/>
                    <a:pt x="10703687" y="182880"/>
                  </a:cubicBezTo>
                  <a:lnTo>
                    <a:pt x="10703687" y="2786507"/>
                  </a:lnTo>
                  <a:cubicBezTo>
                    <a:pt x="10703687" y="2887472"/>
                    <a:pt x="10621772" y="2969387"/>
                    <a:pt x="10520807" y="2969387"/>
                  </a:cubicBezTo>
                  <a:lnTo>
                    <a:pt x="182880" y="2969387"/>
                  </a:lnTo>
                  <a:cubicBezTo>
                    <a:pt x="81915" y="2969387"/>
                    <a:pt x="0" y="2887472"/>
                    <a:pt x="0" y="2786507"/>
                  </a:cubicBezTo>
                  <a:close/>
                </a:path>
              </a:pathLst>
            </a:custGeom>
            <a:solidFill>
              <a:srgbClr val="F9F9FF"/>
            </a:solidFill>
          </p:spPr>
        </p:sp>
      </p:grpSp>
      <p:grpSp>
        <p:nvGrpSpPr>
          <p:cNvPr id="9" name="Group 9"/>
          <p:cNvGrpSpPr/>
          <p:nvPr/>
        </p:nvGrpSpPr>
        <p:grpSpPr>
          <a:xfrm>
            <a:off x="992238" y="3399384"/>
            <a:ext cx="8027789" cy="114300"/>
            <a:chOff x="0" y="0"/>
            <a:chExt cx="10703718" cy="152400"/>
          </a:xfrm>
        </p:grpSpPr>
        <p:sp>
          <p:nvSpPr>
            <p:cNvPr id="10" name="Freeform 10"/>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1B54DA"/>
            </a:solidFill>
          </p:spPr>
        </p:sp>
      </p:grpSp>
      <p:grpSp>
        <p:nvGrpSpPr>
          <p:cNvPr id="11" name="Group 11"/>
          <p:cNvGrpSpPr/>
          <p:nvPr/>
        </p:nvGrpSpPr>
        <p:grpSpPr>
          <a:xfrm>
            <a:off x="4634061" y="3055888"/>
            <a:ext cx="744141" cy="744141"/>
            <a:chOff x="0" y="0"/>
            <a:chExt cx="992188" cy="992188"/>
          </a:xfrm>
        </p:grpSpPr>
        <p:sp>
          <p:nvSpPr>
            <p:cNvPr id="12" name="Freeform 12"/>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4DA"/>
            </a:solidFill>
          </p:spPr>
        </p:sp>
      </p:grpSp>
      <p:grpSp>
        <p:nvGrpSpPr>
          <p:cNvPr id="13" name="Group 13"/>
          <p:cNvGrpSpPr>
            <a:grpSpLocks noChangeAspect="1"/>
          </p:cNvGrpSpPr>
          <p:nvPr/>
        </p:nvGrpSpPr>
        <p:grpSpPr>
          <a:xfrm>
            <a:off x="4857304" y="3241922"/>
            <a:ext cx="297656" cy="372070"/>
            <a:chOff x="0" y="0"/>
            <a:chExt cx="396875" cy="496093"/>
          </a:xfrm>
        </p:grpSpPr>
        <p:sp>
          <p:nvSpPr>
            <p:cNvPr id="14" name="Freeform 14"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3"/>
              <a:stretch>
                <a:fillRect t="-322" b="-328"/>
              </a:stretch>
            </a:blipFill>
          </p:spPr>
        </p:sp>
      </p:grpSp>
      <p:sp>
        <p:nvSpPr>
          <p:cNvPr id="15" name="TextBox 15"/>
          <p:cNvSpPr txBox="1"/>
          <p:nvPr/>
        </p:nvSpPr>
        <p:spPr>
          <a:xfrm>
            <a:off x="1268760" y="4048125"/>
            <a:ext cx="3101131" cy="387698"/>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Efficient Parsing</a:t>
            </a:r>
          </a:p>
        </p:txBody>
      </p:sp>
      <p:sp>
        <p:nvSpPr>
          <p:cNvPr id="16" name="TextBox 16"/>
          <p:cNvSpPr txBox="1"/>
          <p:nvPr/>
        </p:nvSpPr>
        <p:spPr>
          <a:xfrm>
            <a:off x="1268760" y="4873972"/>
            <a:ext cx="7474744"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Parse and validate large web server log files with high efficiency and accuracy.</a:t>
            </a:r>
          </a:p>
        </p:txBody>
      </p:sp>
      <p:grpSp>
        <p:nvGrpSpPr>
          <p:cNvPr id="17" name="Group 17"/>
          <p:cNvGrpSpPr/>
          <p:nvPr/>
        </p:nvGrpSpPr>
        <p:grpSpPr>
          <a:xfrm>
            <a:off x="9267974" y="3427959"/>
            <a:ext cx="8027789" cy="2227064"/>
            <a:chOff x="0" y="0"/>
            <a:chExt cx="10703718" cy="2969418"/>
          </a:xfrm>
        </p:grpSpPr>
        <p:sp>
          <p:nvSpPr>
            <p:cNvPr id="18" name="Freeform 18"/>
            <p:cNvSpPr/>
            <p:nvPr/>
          </p:nvSpPr>
          <p:spPr>
            <a:xfrm>
              <a:off x="0" y="0"/>
              <a:ext cx="10703687" cy="2969387"/>
            </a:xfrm>
            <a:custGeom>
              <a:avLst/>
              <a:gdLst/>
              <a:ahLst/>
              <a:cxnLst/>
              <a:rect l="l" t="t" r="r" b="b"/>
              <a:pathLst>
                <a:path w="10703687" h="2969387">
                  <a:moveTo>
                    <a:pt x="0" y="182880"/>
                  </a:moveTo>
                  <a:cubicBezTo>
                    <a:pt x="0" y="81915"/>
                    <a:pt x="81915" y="0"/>
                    <a:pt x="182880" y="0"/>
                  </a:cubicBezTo>
                  <a:lnTo>
                    <a:pt x="10520807" y="0"/>
                  </a:lnTo>
                  <a:cubicBezTo>
                    <a:pt x="10621772" y="0"/>
                    <a:pt x="10703687" y="81915"/>
                    <a:pt x="10703687" y="182880"/>
                  </a:cubicBezTo>
                  <a:lnTo>
                    <a:pt x="10703687" y="2786507"/>
                  </a:lnTo>
                  <a:cubicBezTo>
                    <a:pt x="10703687" y="2887472"/>
                    <a:pt x="10621772" y="2969387"/>
                    <a:pt x="10520807" y="2969387"/>
                  </a:cubicBezTo>
                  <a:lnTo>
                    <a:pt x="182880" y="2969387"/>
                  </a:lnTo>
                  <a:cubicBezTo>
                    <a:pt x="81915" y="2969387"/>
                    <a:pt x="0" y="2887472"/>
                    <a:pt x="0" y="2786507"/>
                  </a:cubicBezTo>
                  <a:close/>
                </a:path>
              </a:pathLst>
            </a:custGeom>
            <a:solidFill>
              <a:srgbClr val="F9F9FF"/>
            </a:solidFill>
          </p:spPr>
        </p:sp>
      </p:grpSp>
      <p:grpSp>
        <p:nvGrpSpPr>
          <p:cNvPr id="19" name="Group 19"/>
          <p:cNvGrpSpPr/>
          <p:nvPr/>
        </p:nvGrpSpPr>
        <p:grpSpPr>
          <a:xfrm>
            <a:off x="9267974" y="3399384"/>
            <a:ext cx="8027789" cy="114300"/>
            <a:chOff x="0" y="0"/>
            <a:chExt cx="10703718" cy="152400"/>
          </a:xfrm>
        </p:grpSpPr>
        <p:sp>
          <p:nvSpPr>
            <p:cNvPr id="20" name="Freeform 20"/>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1B54DA"/>
            </a:solidFill>
          </p:spPr>
        </p:sp>
      </p:grpSp>
      <p:grpSp>
        <p:nvGrpSpPr>
          <p:cNvPr id="21" name="Group 21"/>
          <p:cNvGrpSpPr/>
          <p:nvPr/>
        </p:nvGrpSpPr>
        <p:grpSpPr>
          <a:xfrm>
            <a:off x="12909797" y="3055888"/>
            <a:ext cx="744141" cy="744141"/>
            <a:chOff x="0" y="0"/>
            <a:chExt cx="992188" cy="992188"/>
          </a:xfrm>
        </p:grpSpPr>
        <p:sp>
          <p:nvSpPr>
            <p:cNvPr id="22" name="Freeform 22"/>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4DA"/>
            </a:solidFill>
          </p:spPr>
        </p:sp>
      </p:grpSp>
      <p:grpSp>
        <p:nvGrpSpPr>
          <p:cNvPr id="23" name="Group 23"/>
          <p:cNvGrpSpPr>
            <a:grpSpLocks noChangeAspect="1"/>
          </p:cNvGrpSpPr>
          <p:nvPr/>
        </p:nvGrpSpPr>
        <p:grpSpPr>
          <a:xfrm>
            <a:off x="13133040" y="3241922"/>
            <a:ext cx="297656" cy="372070"/>
            <a:chOff x="0" y="0"/>
            <a:chExt cx="396875" cy="496093"/>
          </a:xfrm>
        </p:grpSpPr>
        <p:sp>
          <p:nvSpPr>
            <p:cNvPr id="24" name="Freeform 24"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4"/>
              <a:stretch>
                <a:fillRect t="-322" b="-328"/>
              </a:stretch>
            </a:blipFill>
          </p:spPr>
        </p:sp>
      </p:grpSp>
      <p:sp>
        <p:nvSpPr>
          <p:cNvPr id="25" name="TextBox 25"/>
          <p:cNvSpPr txBox="1"/>
          <p:nvPr/>
        </p:nvSpPr>
        <p:spPr>
          <a:xfrm>
            <a:off x="9544496" y="4048125"/>
            <a:ext cx="4579887" cy="387698"/>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Data Normalization &amp; Storage</a:t>
            </a:r>
          </a:p>
        </p:txBody>
      </p:sp>
      <p:sp>
        <p:nvSpPr>
          <p:cNvPr id="26" name="TextBox 26"/>
          <p:cNvSpPr txBox="1"/>
          <p:nvPr/>
        </p:nvSpPr>
        <p:spPr>
          <a:xfrm>
            <a:off x="9544496" y="4873972"/>
            <a:ext cx="7474744"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Normalize and store structured  log data in a relational MySQL database for optimal retrieval.</a:t>
            </a:r>
          </a:p>
        </p:txBody>
      </p:sp>
      <p:grpSp>
        <p:nvGrpSpPr>
          <p:cNvPr id="27" name="Group 27"/>
          <p:cNvGrpSpPr/>
          <p:nvPr/>
        </p:nvGrpSpPr>
        <p:grpSpPr>
          <a:xfrm>
            <a:off x="992238" y="6275040"/>
            <a:ext cx="8027789" cy="2227064"/>
            <a:chOff x="0" y="0"/>
            <a:chExt cx="10703718" cy="2969418"/>
          </a:xfrm>
        </p:grpSpPr>
        <p:sp>
          <p:nvSpPr>
            <p:cNvPr id="28" name="Freeform 28"/>
            <p:cNvSpPr/>
            <p:nvPr/>
          </p:nvSpPr>
          <p:spPr>
            <a:xfrm>
              <a:off x="0" y="0"/>
              <a:ext cx="10703687" cy="2969387"/>
            </a:xfrm>
            <a:custGeom>
              <a:avLst/>
              <a:gdLst/>
              <a:ahLst/>
              <a:cxnLst/>
              <a:rect l="l" t="t" r="r" b="b"/>
              <a:pathLst>
                <a:path w="10703687" h="2969387">
                  <a:moveTo>
                    <a:pt x="0" y="182880"/>
                  </a:moveTo>
                  <a:cubicBezTo>
                    <a:pt x="0" y="81915"/>
                    <a:pt x="81915" y="0"/>
                    <a:pt x="182880" y="0"/>
                  </a:cubicBezTo>
                  <a:lnTo>
                    <a:pt x="10520807" y="0"/>
                  </a:lnTo>
                  <a:cubicBezTo>
                    <a:pt x="10621772" y="0"/>
                    <a:pt x="10703687" y="81915"/>
                    <a:pt x="10703687" y="182880"/>
                  </a:cubicBezTo>
                  <a:lnTo>
                    <a:pt x="10703687" y="2786507"/>
                  </a:lnTo>
                  <a:cubicBezTo>
                    <a:pt x="10703687" y="2887472"/>
                    <a:pt x="10621772" y="2969387"/>
                    <a:pt x="10520807" y="2969387"/>
                  </a:cubicBezTo>
                  <a:lnTo>
                    <a:pt x="182880" y="2969387"/>
                  </a:lnTo>
                  <a:cubicBezTo>
                    <a:pt x="81915" y="2969387"/>
                    <a:pt x="0" y="2887472"/>
                    <a:pt x="0" y="2786507"/>
                  </a:cubicBezTo>
                  <a:close/>
                </a:path>
              </a:pathLst>
            </a:custGeom>
            <a:solidFill>
              <a:srgbClr val="F9F9FF"/>
            </a:solidFill>
          </p:spPr>
        </p:sp>
      </p:grpSp>
      <p:grpSp>
        <p:nvGrpSpPr>
          <p:cNvPr id="29" name="Group 29"/>
          <p:cNvGrpSpPr/>
          <p:nvPr/>
        </p:nvGrpSpPr>
        <p:grpSpPr>
          <a:xfrm>
            <a:off x="992238" y="6246465"/>
            <a:ext cx="8027789" cy="114300"/>
            <a:chOff x="0" y="0"/>
            <a:chExt cx="10703718" cy="152400"/>
          </a:xfrm>
        </p:grpSpPr>
        <p:sp>
          <p:nvSpPr>
            <p:cNvPr id="30" name="Freeform 30"/>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1B54DA"/>
            </a:solidFill>
          </p:spPr>
        </p:sp>
      </p:grpSp>
      <p:grpSp>
        <p:nvGrpSpPr>
          <p:cNvPr id="31" name="Group 31"/>
          <p:cNvGrpSpPr/>
          <p:nvPr/>
        </p:nvGrpSpPr>
        <p:grpSpPr>
          <a:xfrm>
            <a:off x="4634061" y="5902970"/>
            <a:ext cx="744141" cy="744141"/>
            <a:chOff x="0" y="0"/>
            <a:chExt cx="992188" cy="992188"/>
          </a:xfrm>
        </p:grpSpPr>
        <p:sp>
          <p:nvSpPr>
            <p:cNvPr id="32" name="Freeform 32"/>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4DA"/>
            </a:solidFill>
          </p:spPr>
        </p:sp>
      </p:grpSp>
      <p:grpSp>
        <p:nvGrpSpPr>
          <p:cNvPr id="33" name="Group 33"/>
          <p:cNvGrpSpPr>
            <a:grpSpLocks noChangeAspect="1"/>
          </p:cNvGrpSpPr>
          <p:nvPr/>
        </p:nvGrpSpPr>
        <p:grpSpPr>
          <a:xfrm>
            <a:off x="4857304" y="6089005"/>
            <a:ext cx="297656" cy="372070"/>
            <a:chOff x="0" y="0"/>
            <a:chExt cx="396875" cy="496093"/>
          </a:xfrm>
        </p:grpSpPr>
        <p:sp>
          <p:nvSpPr>
            <p:cNvPr id="34" name="Freeform 34"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5"/>
              <a:stretch>
                <a:fillRect t="-322" b="-328"/>
              </a:stretch>
            </a:blipFill>
          </p:spPr>
        </p:sp>
      </p:grpSp>
      <p:sp>
        <p:nvSpPr>
          <p:cNvPr id="35" name="TextBox 35"/>
          <p:cNvSpPr txBox="1"/>
          <p:nvPr/>
        </p:nvSpPr>
        <p:spPr>
          <a:xfrm>
            <a:off x="1268760" y="6895208"/>
            <a:ext cx="3394621" cy="387698"/>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Meaningful Reporting</a:t>
            </a:r>
          </a:p>
        </p:txBody>
      </p:sp>
      <p:sp>
        <p:nvSpPr>
          <p:cNvPr id="36" name="TextBox 36"/>
          <p:cNvSpPr txBox="1"/>
          <p:nvPr/>
        </p:nvSpPr>
        <p:spPr>
          <a:xfrm>
            <a:off x="1268760" y="7682955"/>
            <a:ext cx="7474744"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Provide insightful reports on server traffic, error rates, and user behavior trends.</a:t>
            </a:r>
          </a:p>
        </p:txBody>
      </p:sp>
      <p:grpSp>
        <p:nvGrpSpPr>
          <p:cNvPr id="37" name="Group 37"/>
          <p:cNvGrpSpPr/>
          <p:nvPr/>
        </p:nvGrpSpPr>
        <p:grpSpPr>
          <a:xfrm>
            <a:off x="9267974" y="6275040"/>
            <a:ext cx="8027789" cy="2227064"/>
            <a:chOff x="0" y="0"/>
            <a:chExt cx="10703718" cy="2969418"/>
          </a:xfrm>
        </p:grpSpPr>
        <p:sp>
          <p:nvSpPr>
            <p:cNvPr id="38" name="Freeform 38"/>
            <p:cNvSpPr/>
            <p:nvPr/>
          </p:nvSpPr>
          <p:spPr>
            <a:xfrm>
              <a:off x="0" y="0"/>
              <a:ext cx="10703687" cy="2969387"/>
            </a:xfrm>
            <a:custGeom>
              <a:avLst/>
              <a:gdLst/>
              <a:ahLst/>
              <a:cxnLst/>
              <a:rect l="l" t="t" r="r" b="b"/>
              <a:pathLst>
                <a:path w="10703687" h="2969387">
                  <a:moveTo>
                    <a:pt x="0" y="182880"/>
                  </a:moveTo>
                  <a:cubicBezTo>
                    <a:pt x="0" y="81915"/>
                    <a:pt x="81915" y="0"/>
                    <a:pt x="182880" y="0"/>
                  </a:cubicBezTo>
                  <a:lnTo>
                    <a:pt x="10520807" y="0"/>
                  </a:lnTo>
                  <a:cubicBezTo>
                    <a:pt x="10621772" y="0"/>
                    <a:pt x="10703687" y="81915"/>
                    <a:pt x="10703687" y="182880"/>
                  </a:cubicBezTo>
                  <a:lnTo>
                    <a:pt x="10703687" y="2786507"/>
                  </a:lnTo>
                  <a:cubicBezTo>
                    <a:pt x="10703687" y="2887472"/>
                    <a:pt x="10621772" y="2969387"/>
                    <a:pt x="10520807" y="2969387"/>
                  </a:cubicBezTo>
                  <a:lnTo>
                    <a:pt x="182880" y="2969387"/>
                  </a:lnTo>
                  <a:cubicBezTo>
                    <a:pt x="81915" y="2969387"/>
                    <a:pt x="0" y="2887472"/>
                    <a:pt x="0" y="2786507"/>
                  </a:cubicBezTo>
                  <a:close/>
                </a:path>
              </a:pathLst>
            </a:custGeom>
            <a:solidFill>
              <a:srgbClr val="F9F9FF"/>
            </a:solidFill>
          </p:spPr>
        </p:sp>
      </p:grpSp>
      <p:grpSp>
        <p:nvGrpSpPr>
          <p:cNvPr id="39" name="Group 39"/>
          <p:cNvGrpSpPr/>
          <p:nvPr/>
        </p:nvGrpSpPr>
        <p:grpSpPr>
          <a:xfrm>
            <a:off x="9267974" y="6246465"/>
            <a:ext cx="8027789" cy="114300"/>
            <a:chOff x="0" y="0"/>
            <a:chExt cx="10703718" cy="152400"/>
          </a:xfrm>
        </p:grpSpPr>
        <p:sp>
          <p:nvSpPr>
            <p:cNvPr id="40" name="Freeform 40"/>
            <p:cNvSpPr/>
            <p:nvPr/>
          </p:nvSpPr>
          <p:spPr>
            <a:xfrm>
              <a:off x="0" y="0"/>
              <a:ext cx="10703687" cy="152400"/>
            </a:xfrm>
            <a:custGeom>
              <a:avLst/>
              <a:gdLst/>
              <a:ahLst/>
              <a:cxnLst/>
              <a:rect l="l" t="t" r="r" b="b"/>
              <a:pathLst>
                <a:path w="10703687" h="152400">
                  <a:moveTo>
                    <a:pt x="0" y="76200"/>
                  </a:moveTo>
                  <a:cubicBezTo>
                    <a:pt x="0" y="34163"/>
                    <a:pt x="34163" y="0"/>
                    <a:pt x="76200" y="0"/>
                  </a:cubicBezTo>
                  <a:lnTo>
                    <a:pt x="10627487" y="0"/>
                  </a:lnTo>
                  <a:cubicBezTo>
                    <a:pt x="10669524" y="0"/>
                    <a:pt x="10703687" y="34163"/>
                    <a:pt x="10703687" y="76200"/>
                  </a:cubicBezTo>
                  <a:cubicBezTo>
                    <a:pt x="10703687" y="118237"/>
                    <a:pt x="10669524" y="152400"/>
                    <a:pt x="10627487" y="152400"/>
                  </a:cubicBezTo>
                  <a:lnTo>
                    <a:pt x="76200" y="152400"/>
                  </a:lnTo>
                  <a:cubicBezTo>
                    <a:pt x="34163" y="152400"/>
                    <a:pt x="0" y="118237"/>
                    <a:pt x="0" y="76200"/>
                  </a:cubicBezTo>
                  <a:close/>
                </a:path>
              </a:pathLst>
            </a:custGeom>
            <a:solidFill>
              <a:srgbClr val="1B54DA"/>
            </a:solidFill>
          </p:spPr>
        </p:sp>
      </p:grpSp>
      <p:grpSp>
        <p:nvGrpSpPr>
          <p:cNvPr id="41" name="Group 41"/>
          <p:cNvGrpSpPr/>
          <p:nvPr/>
        </p:nvGrpSpPr>
        <p:grpSpPr>
          <a:xfrm>
            <a:off x="12909797" y="5902970"/>
            <a:ext cx="744141" cy="744141"/>
            <a:chOff x="0" y="0"/>
            <a:chExt cx="992188" cy="992188"/>
          </a:xfrm>
        </p:grpSpPr>
        <p:sp>
          <p:nvSpPr>
            <p:cNvPr id="42" name="Freeform 42"/>
            <p:cNvSpPr/>
            <p:nvPr/>
          </p:nvSpPr>
          <p:spPr>
            <a:xfrm>
              <a:off x="0" y="0"/>
              <a:ext cx="992251" cy="992251"/>
            </a:xfrm>
            <a:custGeom>
              <a:avLst/>
              <a:gdLst/>
              <a:ahLst/>
              <a:cxnLst/>
              <a:rect l="l" t="t" r="r" b="b"/>
              <a:pathLst>
                <a:path w="992251" h="992251">
                  <a:moveTo>
                    <a:pt x="0" y="496062"/>
                  </a:moveTo>
                  <a:cubicBezTo>
                    <a:pt x="0" y="222123"/>
                    <a:pt x="222123" y="0"/>
                    <a:pt x="496062" y="0"/>
                  </a:cubicBezTo>
                  <a:cubicBezTo>
                    <a:pt x="770001" y="0"/>
                    <a:pt x="992251" y="222123"/>
                    <a:pt x="992251" y="496062"/>
                  </a:cubicBezTo>
                  <a:cubicBezTo>
                    <a:pt x="992251" y="770001"/>
                    <a:pt x="770128" y="992251"/>
                    <a:pt x="496062" y="992251"/>
                  </a:cubicBezTo>
                  <a:cubicBezTo>
                    <a:pt x="221996" y="992251"/>
                    <a:pt x="0" y="770128"/>
                    <a:pt x="0" y="496062"/>
                  </a:cubicBezTo>
                  <a:close/>
                </a:path>
              </a:pathLst>
            </a:custGeom>
            <a:solidFill>
              <a:srgbClr val="1B54DA"/>
            </a:solidFill>
          </p:spPr>
        </p:sp>
      </p:grpSp>
      <p:grpSp>
        <p:nvGrpSpPr>
          <p:cNvPr id="43" name="Group 43"/>
          <p:cNvGrpSpPr>
            <a:grpSpLocks noChangeAspect="1"/>
          </p:cNvGrpSpPr>
          <p:nvPr/>
        </p:nvGrpSpPr>
        <p:grpSpPr>
          <a:xfrm>
            <a:off x="13133040" y="6089005"/>
            <a:ext cx="297656" cy="372070"/>
            <a:chOff x="0" y="0"/>
            <a:chExt cx="396875" cy="496093"/>
          </a:xfrm>
        </p:grpSpPr>
        <p:sp>
          <p:nvSpPr>
            <p:cNvPr id="44" name="Freeform 44" descr="preencoded.png"/>
            <p:cNvSpPr/>
            <p:nvPr/>
          </p:nvSpPr>
          <p:spPr>
            <a:xfrm>
              <a:off x="0" y="0"/>
              <a:ext cx="396875" cy="496062"/>
            </a:xfrm>
            <a:custGeom>
              <a:avLst/>
              <a:gdLst/>
              <a:ahLst/>
              <a:cxnLst/>
              <a:rect l="l" t="t" r="r" b="b"/>
              <a:pathLst>
                <a:path w="396875" h="496062">
                  <a:moveTo>
                    <a:pt x="0" y="0"/>
                  </a:moveTo>
                  <a:lnTo>
                    <a:pt x="396875" y="0"/>
                  </a:lnTo>
                  <a:lnTo>
                    <a:pt x="396875" y="496062"/>
                  </a:lnTo>
                  <a:lnTo>
                    <a:pt x="0" y="496062"/>
                  </a:lnTo>
                  <a:lnTo>
                    <a:pt x="0" y="0"/>
                  </a:lnTo>
                  <a:close/>
                </a:path>
              </a:pathLst>
            </a:custGeom>
            <a:blipFill>
              <a:blip r:embed="rId6"/>
              <a:stretch>
                <a:fillRect t="-322" b="-328"/>
              </a:stretch>
            </a:blipFill>
          </p:spPr>
        </p:sp>
      </p:grpSp>
      <p:sp>
        <p:nvSpPr>
          <p:cNvPr id="45" name="TextBox 45"/>
          <p:cNvSpPr txBox="1"/>
          <p:nvPr/>
        </p:nvSpPr>
        <p:spPr>
          <a:xfrm>
            <a:off x="9544496" y="6895208"/>
            <a:ext cx="3715791" cy="387698"/>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Extensible Functionality</a:t>
            </a:r>
          </a:p>
        </p:txBody>
      </p:sp>
      <p:sp>
        <p:nvSpPr>
          <p:cNvPr id="46" name="TextBox 46"/>
          <p:cNvSpPr txBox="1"/>
          <p:nvPr/>
        </p:nvSpPr>
        <p:spPr>
          <a:xfrm>
            <a:off x="9522916" y="7613005"/>
            <a:ext cx="7474744"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Design an extensible architecture to easily add more advanced analytics features in the future.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sp>
        <p:nvSpPr>
          <p:cNvPr id="6" name="TextBox 6"/>
          <p:cNvSpPr txBox="1"/>
          <p:nvPr/>
        </p:nvSpPr>
        <p:spPr>
          <a:xfrm>
            <a:off x="812452" y="540692"/>
            <a:ext cx="10408444" cy="653802"/>
          </a:xfrm>
          <a:prstGeom prst="rect">
            <a:avLst/>
          </a:prstGeom>
        </p:spPr>
        <p:txBody>
          <a:bodyPr lIns="0" tIns="0" rIns="0" bIns="0" rtlCol="0" anchor="t">
            <a:spAutoFit/>
          </a:bodyPr>
          <a:lstStyle/>
          <a:p>
            <a:pPr algn="l">
              <a:lnSpc>
                <a:spcPts val="4937"/>
              </a:lnSpc>
            </a:pPr>
            <a:r>
              <a:rPr lang="en-US" sz="3937">
                <a:solidFill>
                  <a:srgbClr val="1B1B27"/>
                </a:solidFill>
                <a:latin typeface="Alexandria"/>
                <a:ea typeface="Alexandria"/>
                <a:cs typeface="Alexandria"/>
                <a:sym typeface="Alexandria"/>
              </a:rPr>
              <a:t>System Methodology &amp; Technology Stack</a:t>
            </a:r>
          </a:p>
        </p:txBody>
      </p:sp>
      <p:sp>
        <p:nvSpPr>
          <p:cNvPr id="7" name="TextBox 7"/>
          <p:cNvSpPr txBox="1"/>
          <p:nvPr/>
        </p:nvSpPr>
        <p:spPr>
          <a:xfrm>
            <a:off x="812452" y="1683097"/>
            <a:ext cx="2731442" cy="336351"/>
          </a:xfrm>
          <a:prstGeom prst="rect">
            <a:avLst/>
          </a:prstGeom>
        </p:spPr>
        <p:txBody>
          <a:bodyPr lIns="0" tIns="0" rIns="0" bIns="0" rtlCol="0" anchor="t">
            <a:spAutoFit/>
          </a:bodyPr>
          <a:lstStyle/>
          <a:p>
            <a:pPr algn="l">
              <a:lnSpc>
                <a:spcPts val="2437"/>
              </a:lnSpc>
            </a:pPr>
            <a:r>
              <a:rPr lang="en-US" sz="1937">
                <a:solidFill>
                  <a:srgbClr val="1B1B27"/>
                </a:solidFill>
                <a:latin typeface="Alexandria"/>
                <a:ea typeface="Alexandria"/>
                <a:cs typeface="Alexandria"/>
                <a:sym typeface="Alexandria"/>
              </a:rPr>
              <a:t>Layered Methodology</a:t>
            </a:r>
          </a:p>
        </p:txBody>
      </p:sp>
      <p:grpSp>
        <p:nvGrpSpPr>
          <p:cNvPr id="8" name="Group 8"/>
          <p:cNvGrpSpPr>
            <a:grpSpLocks noChangeAspect="1"/>
          </p:cNvGrpSpPr>
          <p:nvPr/>
        </p:nvGrpSpPr>
        <p:grpSpPr>
          <a:xfrm>
            <a:off x="812452" y="2247900"/>
            <a:ext cx="1015604" cy="1576387"/>
            <a:chOff x="0" y="0"/>
            <a:chExt cx="1354138" cy="2101850"/>
          </a:xfrm>
        </p:grpSpPr>
        <p:sp>
          <p:nvSpPr>
            <p:cNvPr id="9" name="Freeform 9" descr="preencoded.png"/>
            <p:cNvSpPr/>
            <p:nvPr/>
          </p:nvSpPr>
          <p:spPr>
            <a:xfrm>
              <a:off x="0" y="0"/>
              <a:ext cx="1354201" cy="2101850"/>
            </a:xfrm>
            <a:custGeom>
              <a:avLst/>
              <a:gdLst/>
              <a:ahLst/>
              <a:cxnLst/>
              <a:rect l="l" t="t" r="r" b="b"/>
              <a:pathLst>
                <a:path w="1354201" h="2101850">
                  <a:moveTo>
                    <a:pt x="0" y="0"/>
                  </a:moveTo>
                  <a:lnTo>
                    <a:pt x="1354201" y="0"/>
                  </a:lnTo>
                  <a:lnTo>
                    <a:pt x="1354201" y="2101850"/>
                  </a:lnTo>
                  <a:lnTo>
                    <a:pt x="0" y="2101850"/>
                  </a:lnTo>
                  <a:lnTo>
                    <a:pt x="0" y="0"/>
                  </a:lnTo>
                  <a:close/>
                </a:path>
              </a:pathLst>
            </a:custGeom>
            <a:blipFill>
              <a:blip r:embed="rId3"/>
              <a:stretch>
                <a:fillRect l="-24" r="-20"/>
              </a:stretch>
            </a:blipFill>
          </p:spPr>
        </p:sp>
      </p:grpSp>
      <p:sp>
        <p:nvSpPr>
          <p:cNvPr id="10" name="TextBox 10"/>
          <p:cNvSpPr txBox="1"/>
          <p:nvPr/>
        </p:nvSpPr>
        <p:spPr>
          <a:xfrm>
            <a:off x="2031057" y="2431851"/>
            <a:ext cx="2539305" cy="336351"/>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Parsing Layer</a:t>
            </a:r>
          </a:p>
        </p:txBody>
      </p:sp>
      <p:sp>
        <p:nvSpPr>
          <p:cNvPr id="11" name="TextBox 11"/>
          <p:cNvSpPr txBox="1"/>
          <p:nvPr/>
        </p:nvSpPr>
        <p:spPr>
          <a:xfrm>
            <a:off x="2031057" y="2904530"/>
            <a:ext cx="6865144" cy="716756"/>
          </a:xfrm>
          <a:prstGeom prst="rect">
            <a:avLst/>
          </a:prstGeom>
        </p:spPr>
        <p:txBody>
          <a:bodyPr lIns="0" tIns="0" rIns="0" bIns="0" rtlCol="0" anchor="t">
            <a:spAutoFit/>
          </a:bodyPr>
          <a:lstStyle/>
          <a:p>
            <a:pPr algn="l">
              <a:lnSpc>
                <a:spcPts val="2499"/>
              </a:lnSpc>
            </a:pPr>
            <a:r>
              <a:rPr lang="en-US" sz="1562">
                <a:solidFill>
                  <a:srgbClr val="404155"/>
                </a:solidFill>
                <a:latin typeface="Arimo"/>
                <a:ea typeface="Arimo"/>
                <a:cs typeface="Arimo"/>
                <a:sym typeface="Arimo"/>
              </a:rPr>
              <a:t>Utilizes regular expressions for precise field extraction from raw log lines.</a:t>
            </a:r>
          </a:p>
        </p:txBody>
      </p:sp>
      <p:grpSp>
        <p:nvGrpSpPr>
          <p:cNvPr id="12" name="Group 12"/>
          <p:cNvGrpSpPr>
            <a:grpSpLocks noChangeAspect="1"/>
          </p:cNvGrpSpPr>
          <p:nvPr/>
        </p:nvGrpSpPr>
        <p:grpSpPr>
          <a:xfrm>
            <a:off x="812452" y="3824288"/>
            <a:ext cx="1015604" cy="1251347"/>
            <a:chOff x="0" y="0"/>
            <a:chExt cx="1354138" cy="1668463"/>
          </a:xfrm>
        </p:grpSpPr>
        <p:sp>
          <p:nvSpPr>
            <p:cNvPr id="13" name="Freeform 13" descr="preencoded.png"/>
            <p:cNvSpPr/>
            <p:nvPr/>
          </p:nvSpPr>
          <p:spPr>
            <a:xfrm>
              <a:off x="0" y="0"/>
              <a:ext cx="1354201" cy="1668526"/>
            </a:xfrm>
            <a:custGeom>
              <a:avLst/>
              <a:gdLst/>
              <a:ahLst/>
              <a:cxnLst/>
              <a:rect l="l" t="t" r="r" b="b"/>
              <a:pathLst>
                <a:path w="1354201" h="1668526">
                  <a:moveTo>
                    <a:pt x="0" y="0"/>
                  </a:moveTo>
                  <a:lnTo>
                    <a:pt x="1354201" y="0"/>
                  </a:lnTo>
                  <a:lnTo>
                    <a:pt x="1354201" y="1668526"/>
                  </a:lnTo>
                  <a:lnTo>
                    <a:pt x="0" y="1668526"/>
                  </a:lnTo>
                  <a:lnTo>
                    <a:pt x="0" y="0"/>
                  </a:lnTo>
                  <a:close/>
                </a:path>
              </a:pathLst>
            </a:custGeom>
            <a:blipFill>
              <a:blip r:embed="rId4"/>
              <a:stretch>
                <a:fillRect l="-319" r="-314" b="3"/>
              </a:stretch>
            </a:blipFill>
          </p:spPr>
        </p:sp>
      </p:grpSp>
      <p:sp>
        <p:nvSpPr>
          <p:cNvPr id="14" name="TextBox 14"/>
          <p:cNvSpPr txBox="1"/>
          <p:nvPr/>
        </p:nvSpPr>
        <p:spPr>
          <a:xfrm>
            <a:off x="2031057" y="4008239"/>
            <a:ext cx="2539305" cy="336351"/>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Database Layer</a:t>
            </a:r>
          </a:p>
        </p:txBody>
      </p:sp>
      <p:sp>
        <p:nvSpPr>
          <p:cNvPr id="15" name="TextBox 15"/>
          <p:cNvSpPr txBox="1"/>
          <p:nvPr/>
        </p:nvSpPr>
        <p:spPr>
          <a:xfrm>
            <a:off x="2031057" y="4480917"/>
            <a:ext cx="6865144" cy="391716"/>
          </a:xfrm>
          <a:prstGeom prst="rect">
            <a:avLst/>
          </a:prstGeom>
        </p:spPr>
        <p:txBody>
          <a:bodyPr lIns="0" tIns="0" rIns="0" bIns="0" rtlCol="0" anchor="t">
            <a:spAutoFit/>
          </a:bodyPr>
          <a:lstStyle/>
          <a:p>
            <a:pPr algn="l">
              <a:lnSpc>
                <a:spcPts val="2499"/>
              </a:lnSpc>
            </a:pPr>
            <a:r>
              <a:rPr lang="en-US" sz="1562">
                <a:solidFill>
                  <a:srgbClr val="404155"/>
                </a:solidFill>
                <a:latin typeface="Arimo"/>
                <a:ea typeface="Arimo"/>
                <a:cs typeface="Arimo"/>
                <a:sym typeface="Arimo"/>
              </a:rPr>
              <a:t>Manages data storage and normalized relationships within MySQL.</a:t>
            </a:r>
          </a:p>
        </p:txBody>
      </p:sp>
      <p:grpSp>
        <p:nvGrpSpPr>
          <p:cNvPr id="16" name="Group 16"/>
          <p:cNvGrpSpPr>
            <a:grpSpLocks noChangeAspect="1"/>
          </p:cNvGrpSpPr>
          <p:nvPr/>
        </p:nvGrpSpPr>
        <p:grpSpPr>
          <a:xfrm>
            <a:off x="812452" y="5075635"/>
            <a:ext cx="1015604" cy="1576388"/>
            <a:chOff x="0" y="0"/>
            <a:chExt cx="1354138" cy="2101850"/>
          </a:xfrm>
        </p:grpSpPr>
        <p:sp>
          <p:nvSpPr>
            <p:cNvPr id="17" name="Freeform 17" descr="preencoded.png"/>
            <p:cNvSpPr/>
            <p:nvPr/>
          </p:nvSpPr>
          <p:spPr>
            <a:xfrm>
              <a:off x="0" y="0"/>
              <a:ext cx="1354201" cy="2101850"/>
            </a:xfrm>
            <a:custGeom>
              <a:avLst/>
              <a:gdLst/>
              <a:ahLst/>
              <a:cxnLst/>
              <a:rect l="l" t="t" r="r" b="b"/>
              <a:pathLst>
                <a:path w="1354201" h="2101850">
                  <a:moveTo>
                    <a:pt x="0" y="0"/>
                  </a:moveTo>
                  <a:lnTo>
                    <a:pt x="1354201" y="0"/>
                  </a:lnTo>
                  <a:lnTo>
                    <a:pt x="1354201" y="2101850"/>
                  </a:lnTo>
                  <a:lnTo>
                    <a:pt x="0" y="2101850"/>
                  </a:lnTo>
                  <a:lnTo>
                    <a:pt x="0" y="0"/>
                  </a:lnTo>
                  <a:close/>
                </a:path>
              </a:pathLst>
            </a:custGeom>
            <a:blipFill>
              <a:blip r:embed="rId5"/>
              <a:stretch>
                <a:fillRect l="-24" r="-20"/>
              </a:stretch>
            </a:blipFill>
          </p:spPr>
        </p:sp>
      </p:grpSp>
      <p:sp>
        <p:nvSpPr>
          <p:cNvPr id="18" name="TextBox 18"/>
          <p:cNvSpPr txBox="1"/>
          <p:nvPr/>
        </p:nvSpPr>
        <p:spPr>
          <a:xfrm>
            <a:off x="2031057" y="5259586"/>
            <a:ext cx="2539305" cy="336351"/>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Normalization</a:t>
            </a:r>
          </a:p>
        </p:txBody>
      </p:sp>
      <p:sp>
        <p:nvSpPr>
          <p:cNvPr id="19" name="TextBox 19"/>
          <p:cNvSpPr txBox="1"/>
          <p:nvPr/>
        </p:nvSpPr>
        <p:spPr>
          <a:xfrm>
            <a:off x="2031057" y="5732264"/>
            <a:ext cx="6865144" cy="716756"/>
          </a:xfrm>
          <a:prstGeom prst="rect">
            <a:avLst/>
          </a:prstGeom>
        </p:spPr>
        <p:txBody>
          <a:bodyPr lIns="0" tIns="0" rIns="0" bIns="0" rtlCol="0" anchor="t">
            <a:spAutoFit/>
          </a:bodyPr>
          <a:lstStyle/>
          <a:p>
            <a:pPr algn="l">
              <a:lnSpc>
                <a:spcPts val="2499"/>
              </a:lnSpc>
            </a:pPr>
            <a:r>
              <a:rPr lang="en-US" sz="1562">
                <a:solidFill>
                  <a:srgbClr val="404155"/>
                </a:solidFill>
                <a:latin typeface="Arimo"/>
                <a:ea typeface="Arimo"/>
                <a:cs typeface="Arimo"/>
                <a:sym typeface="Arimo"/>
              </a:rPr>
              <a:t>Decomposes user agent strings into OS, browser, and device for detailed analysis.</a:t>
            </a:r>
          </a:p>
        </p:txBody>
      </p:sp>
      <p:grpSp>
        <p:nvGrpSpPr>
          <p:cNvPr id="20" name="Group 20"/>
          <p:cNvGrpSpPr>
            <a:grpSpLocks noChangeAspect="1"/>
          </p:cNvGrpSpPr>
          <p:nvPr/>
        </p:nvGrpSpPr>
        <p:grpSpPr>
          <a:xfrm>
            <a:off x="812452" y="6652021"/>
            <a:ext cx="1015604" cy="1251347"/>
            <a:chOff x="0" y="0"/>
            <a:chExt cx="1354138" cy="1668463"/>
          </a:xfrm>
        </p:grpSpPr>
        <p:sp>
          <p:nvSpPr>
            <p:cNvPr id="21" name="Freeform 21" descr="preencoded.png"/>
            <p:cNvSpPr/>
            <p:nvPr/>
          </p:nvSpPr>
          <p:spPr>
            <a:xfrm>
              <a:off x="0" y="0"/>
              <a:ext cx="1354201" cy="1668526"/>
            </a:xfrm>
            <a:custGeom>
              <a:avLst/>
              <a:gdLst/>
              <a:ahLst/>
              <a:cxnLst/>
              <a:rect l="l" t="t" r="r" b="b"/>
              <a:pathLst>
                <a:path w="1354201" h="1668526">
                  <a:moveTo>
                    <a:pt x="0" y="0"/>
                  </a:moveTo>
                  <a:lnTo>
                    <a:pt x="1354201" y="0"/>
                  </a:lnTo>
                  <a:lnTo>
                    <a:pt x="1354201" y="1668526"/>
                  </a:lnTo>
                  <a:lnTo>
                    <a:pt x="0" y="1668526"/>
                  </a:lnTo>
                  <a:lnTo>
                    <a:pt x="0" y="0"/>
                  </a:lnTo>
                  <a:close/>
                </a:path>
              </a:pathLst>
            </a:custGeom>
            <a:blipFill>
              <a:blip r:embed="rId6"/>
              <a:stretch>
                <a:fillRect l="-319" r="-314" b="3"/>
              </a:stretch>
            </a:blipFill>
          </p:spPr>
        </p:sp>
      </p:grpSp>
      <p:sp>
        <p:nvSpPr>
          <p:cNvPr id="22" name="TextBox 22"/>
          <p:cNvSpPr txBox="1"/>
          <p:nvPr/>
        </p:nvSpPr>
        <p:spPr>
          <a:xfrm>
            <a:off x="2031057" y="6835974"/>
            <a:ext cx="2539305" cy="336351"/>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Reporting Layer</a:t>
            </a:r>
          </a:p>
        </p:txBody>
      </p:sp>
      <p:sp>
        <p:nvSpPr>
          <p:cNvPr id="23" name="TextBox 23"/>
          <p:cNvSpPr txBox="1"/>
          <p:nvPr/>
        </p:nvSpPr>
        <p:spPr>
          <a:xfrm>
            <a:off x="2031057" y="7308651"/>
            <a:ext cx="6865144" cy="391716"/>
          </a:xfrm>
          <a:prstGeom prst="rect">
            <a:avLst/>
          </a:prstGeom>
        </p:spPr>
        <p:txBody>
          <a:bodyPr lIns="0" tIns="0" rIns="0" bIns="0" rtlCol="0" anchor="t">
            <a:spAutoFit/>
          </a:bodyPr>
          <a:lstStyle/>
          <a:p>
            <a:pPr algn="l">
              <a:lnSpc>
                <a:spcPts val="2499"/>
              </a:lnSpc>
            </a:pPr>
            <a:r>
              <a:rPr lang="en-US" sz="1562">
                <a:solidFill>
                  <a:srgbClr val="404155"/>
                </a:solidFill>
                <a:latin typeface="Arimo"/>
                <a:ea typeface="Arimo"/>
                <a:cs typeface="Arimo"/>
                <a:sym typeface="Arimo"/>
              </a:rPr>
              <a:t>Employs SQL queries to generate analytical results and insights.</a:t>
            </a:r>
          </a:p>
        </p:txBody>
      </p:sp>
      <p:grpSp>
        <p:nvGrpSpPr>
          <p:cNvPr id="24" name="Group 24"/>
          <p:cNvGrpSpPr>
            <a:grpSpLocks noChangeAspect="1"/>
          </p:cNvGrpSpPr>
          <p:nvPr/>
        </p:nvGrpSpPr>
        <p:grpSpPr>
          <a:xfrm>
            <a:off x="812452" y="7903369"/>
            <a:ext cx="1015604" cy="1595438"/>
            <a:chOff x="0" y="0"/>
            <a:chExt cx="1354138" cy="2127250"/>
          </a:xfrm>
        </p:grpSpPr>
        <p:sp>
          <p:nvSpPr>
            <p:cNvPr id="25" name="Freeform 25" descr="preencoded.png"/>
            <p:cNvSpPr/>
            <p:nvPr/>
          </p:nvSpPr>
          <p:spPr>
            <a:xfrm>
              <a:off x="0" y="0"/>
              <a:ext cx="1354201" cy="2127250"/>
            </a:xfrm>
            <a:custGeom>
              <a:avLst/>
              <a:gdLst/>
              <a:ahLst/>
              <a:cxnLst/>
              <a:rect l="l" t="t" r="r" b="b"/>
              <a:pathLst>
                <a:path w="1354201" h="2127250">
                  <a:moveTo>
                    <a:pt x="0" y="0"/>
                  </a:moveTo>
                  <a:lnTo>
                    <a:pt x="1354201" y="0"/>
                  </a:lnTo>
                  <a:lnTo>
                    <a:pt x="1354201" y="2127250"/>
                  </a:lnTo>
                  <a:lnTo>
                    <a:pt x="0" y="2127250"/>
                  </a:lnTo>
                  <a:lnTo>
                    <a:pt x="0" y="0"/>
                  </a:lnTo>
                  <a:close/>
                </a:path>
              </a:pathLst>
            </a:custGeom>
            <a:blipFill>
              <a:blip r:embed="rId7"/>
              <a:stretch>
                <a:fillRect l="-26" r="-21"/>
              </a:stretch>
            </a:blipFill>
          </p:spPr>
        </p:sp>
      </p:grpSp>
      <p:sp>
        <p:nvSpPr>
          <p:cNvPr id="26" name="TextBox 26"/>
          <p:cNvSpPr txBox="1"/>
          <p:nvPr/>
        </p:nvSpPr>
        <p:spPr>
          <a:xfrm>
            <a:off x="2031057" y="8087320"/>
            <a:ext cx="2539305" cy="336351"/>
          </a:xfrm>
          <a:prstGeom prst="rect">
            <a:avLst/>
          </a:prstGeom>
        </p:spPr>
        <p:txBody>
          <a:bodyPr lIns="0" tIns="0" rIns="0" bIns="0" rtlCol="0" anchor="t">
            <a:spAutoFit/>
          </a:bodyPr>
          <a:lstStyle/>
          <a:p>
            <a:pPr algn="l">
              <a:lnSpc>
                <a:spcPts val="2437"/>
              </a:lnSpc>
            </a:pPr>
            <a:r>
              <a:rPr lang="en-US" sz="1937">
                <a:solidFill>
                  <a:srgbClr val="404155"/>
                </a:solidFill>
                <a:latin typeface="Alexandria"/>
                <a:ea typeface="Alexandria"/>
                <a:cs typeface="Alexandria"/>
                <a:sym typeface="Alexandria"/>
              </a:rPr>
              <a:t>CLI Interface</a:t>
            </a:r>
          </a:p>
        </p:txBody>
      </p:sp>
      <p:sp>
        <p:nvSpPr>
          <p:cNvPr id="27" name="TextBox 27"/>
          <p:cNvSpPr txBox="1"/>
          <p:nvPr/>
        </p:nvSpPr>
        <p:spPr>
          <a:xfrm>
            <a:off x="2031057" y="8559999"/>
            <a:ext cx="6865144" cy="735806"/>
          </a:xfrm>
          <a:prstGeom prst="rect">
            <a:avLst/>
          </a:prstGeom>
        </p:spPr>
        <p:txBody>
          <a:bodyPr lIns="0" tIns="0" rIns="0" bIns="0" rtlCol="0" anchor="t">
            <a:spAutoFit/>
          </a:bodyPr>
          <a:lstStyle/>
          <a:p>
            <a:pPr algn="l">
              <a:lnSpc>
                <a:spcPts val="2499"/>
              </a:lnSpc>
            </a:pPr>
            <a:r>
              <a:rPr lang="en-US" sz="1562">
                <a:solidFill>
                  <a:srgbClr val="404155"/>
                </a:solidFill>
                <a:latin typeface="Arimo"/>
                <a:ea typeface="Arimo"/>
                <a:cs typeface="Arimo"/>
                <a:sym typeface="Arimo"/>
              </a:rPr>
              <a:t>Leverages argparse for defining commands and flags for report generation.</a:t>
            </a:r>
          </a:p>
        </p:txBody>
      </p:sp>
      <p:sp>
        <p:nvSpPr>
          <p:cNvPr id="28" name="TextBox 28"/>
          <p:cNvSpPr txBox="1"/>
          <p:nvPr/>
        </p:nvSpPr>
        <p:spPr>
          <a:xfrm>
            <a:off x="9401324" y="1683097"/>
            <a:ext cx="2539305" cy="336351"/>
          </a:xfrm>
          <a:prstGeom prst="rect">
            <a:avLst/>
          </a:prstGeom>
        </p:spPr>
        <p:txBody>
          <a:bodyPr lIns="0" tIns="0" rIns="0" bIns="0" rtlCol="0" anchor="t">
            <a:spAutoFit/>
          </a:bodyPr>
          <a:lstStyle/>
          <a:p>
            <a:pPr algn="l">
              <a:lnSpc>
                <a:spcPts val="2437"/>
              </a:lnSpc>
            </a:pPr>
            <a:r>
              <a:rPr lang="en-US" sz="1937">
                <a:solidFill>
                  <a:srgbClr val="1B1B27"/>
                </a:solidFill>
                <a:latin typeface="Alexandria"/>
                <a:ea typeface="Alexandria"/>
                <a:cs typeface="Alexandria"/>
                <a:sym typeface="Alexandria"/>
              </a:rPr>
              <a:t>Technology Stack</a:t>
            </a:r>
          </a:p>
        </p:txBody>
      </p:sp>
      <p:sp>
        <p:nvSpPr>
          <p:cNvPr id="29" name="TextBox 29"/>
          <p:cNvSpPr txBox="1"/>
          <p:nvPr/>
        </p:nvSpPr>
        <p:spPr>
          <a:xfrm>
            <a:off x="9401324" y="2155775"/>
            <a:ext cx="8083749" cy="391716"/>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04155"/>
                </a:solidFill>
                <a:latin typeface="Arimo Bold"/>
                <a:ea typeface="Arimo Bold"/>
                <a:cs typeface="Arimo Bold"/>
                <a:sym typeface="Arimo Bold"/>
              </a:rPr>
              <a:t>Programming Language:</a:t>
            </a:r>
            <a:r>
              <a:rPr lang="en-US" sz="1562">
                <a:solidFill>
                  <a:srgbClr val="404155"/>
                </a:solidFill>
                <a:latin typeface="Arimo"/>
                <a:ea typeface="Arimo"/>
                <a:cs typeface="Arimo"/>
                <a:sym typeface="Arimo"/>
              </a:rPr>
              <a:t> Python 3.10+</a:t>
            </a:r>
          </a:p>
        </p:txBody>
      </p:sp>
      <p:sp>
        <p:nvSpPr>
          <p:cNvPr id="30" name="TextBox 30"/>
          <p:cNvSpPr txBox="1"/>
          <p:nvPr/>
        </p:nvSpPr>
        <p:spPr>
          <a:xfrm>
            <a:off x="9401324" y="2551807"/>
            <a:ext cx="8083749" cy="391716"/>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04155"/>
                </a:solidFill>
                <a:latin typeface="Arimo Bold"/>
                <a:ea typeface="Arimo Bold"/>
                <a:cs typeface="Arimo Bold"/>
                <a:sym typeface="Arimo Bold"/>
              </a:rPr>
              <a:t>Database:</a:t>
            </a:r>
            <a:r>
              <a:rPr lang="en-US" sz="1562">
                <a:solidFill>
                  <a:srgbClr val="404155"/>
                </a:solidFill>
                <a:latin typeface="Arimo"/>
                <a:ea typeface="Arimo"/>
                <a:cs typeface="Arimo"/>
                <a:sym typeface="Arimo"/>
              </a:rPr>
              <a:t> MySQL</a:t>
            </a:r>
          </a:p>
        </p:txBody>
      </p:sp>
      <p:sp>
        <p:nvSpPr>
          <p:cNvPr id="31" name="TextBox 31"/>
          <p:cNvSpPr txBox="1"/>
          <p:nvPr/>
        </p:nvSpPr>
        <p:spPr>
          <a:xfrm>
            <a:off x="9401324" y="2947839"/>
            <a:ext cx="8083749" cy="391716"/>
          </a:xfrm>
          <a:prstGeom prst="rect">
            <a:avLst/>
          </a:prstGeom>
        </p:spPr>
        <p:txBody>
          <a:bodyPr lIns="0" tIns="0" rIns="0" bIns="0" rtlCol="0" anchor="t">
            <a:spAutoFit/>
          </a:bodyPr>
          <a:lstStyle/>
          <a:p>
            <a:pPr marL="235645" lvl="1" indent="-117822" algn="l">
              <a:lnSpc>
                <a:spcPts val="2499"/>
              </a:lnSpc>
              <a:buFont typeface="Arial"/>
              <a:buChar char="•"/>
            </a:pPr>
            <a:r>
              <a:rPr lang="en-US" sz="1562" b="1">
                <a:solidFill>
                  <a:srgbClr val="404155"/>
                </a:solidFill>
                <a:latin typeface="Arimo Bold"/>
                <a:ea typeface="Arimo Bold"/>
                <a:cs typeface="Arimo Bold"/>
                <a:sym typeface="Arimo Bold"/>
              </a:rPr>
              <a:t>Key Libraries &amp; Modules:</a:t>
            </a:r>
          </a:p>
        </p:txBody>
      </p:sp>
      <p:sp>
        <p:nvSpPr>
          <p:cNvPr id="32" name="TextBox 32"/>
          <p:cNvSpPr txBox="1"/>
          <p:nvPr/>
        </p:nvSpPr>
        <p:spPr>
          <a:xfrm>
            <a:off x="9401324" y="3343870"/>
            <a:ext cx="8083749" cy="410766"/>
          </a:xfrm>
          <a:prstGeom prst="rect">
            <a:avLst/>
          </a:prstGeom>
        </p:spPr>
        <p:txBody>
          <a:bodyPr lIns="0" tIns="0" rIns="0" bIns="0" rtlCol="0" anchor="t">
            <a:spAutoFit/>
          </a:bodyPr>
          <a:lstStyle/>
          <a:p>
            <a:pPr marL="664270" lvl="2" indent="-221423" algn="l">
              <a:lnSpc>
                <a:spcPts val="2499"/>
              </a:lnSpc>
              <a:buFont typeface="Arial"/>
              <a:buChar char="⚬"/>
            </a:pPr>
            <a:r>
              <a:rPr lang="en-US" sz="1562">
                <a:solidFill>
                  <a:srgbClr val="404155"/>
                </a:solidFill>
                <a:latin typeface="Arimo"/>
                <a:ea typeface="Arimo"/>
                <a:cs typeface="Arimo"/>
                <a:sym typeface="Arimo"/>
              </a:rPr>
              <a:t>argparse</a:t>
            </a:r>
            <a:r>
              <a:rPr lang="en-US" sz="1562" b="1">
                <a:solidFill>
                  <a:srgbClr val="404155"/>
                </a:solidFill>
                <a:latin typeface="Arimo Bold"/>
                <a:ea typeface="Arimo Bold"/>
                <a:cs typeface="Arimo Bold"/>
                <a:sym typeface="Arimo Bold"/>
              </a:rPr>
              <a:t>:</a:t>
            </a:r>
            <a:r>
              <a:rPr lang="en-US" sz="1562">
                <a:solidFill>
                  <a:srgbClr val="404155"/>
                </a:solidFill>
                <a:latin typeface="Arimo"/>
                <a:ea typeface="Arimo"/>
                <a:cs typeface="Arimo"/>
                <a:sym typeface="Arimo"/>
              </a:rPr>
              <a:t> For robust command-line interface interaction.</a:t>
            </a:r>
          </a:p>
        </p:txBody>
      </p:sp>
      <p:sp>
        <p:nvSpPr>
          <p:cNvPr id="33" name="TextBox 33"/>
          <p:cNvSpPr txBox="1"/>
          <p:nvPr/>
        </p:nvSpPr>
        <p:spPr>
          <a:xfrm>
            <a:off x="9401324" y="3758952"/>
            <a:ext cx="8083749" cy="410766"/>
          </a:xfrm>
          <a:prstGeom prst="rect">
            <a:avLst/>
          </a:prstGeom>
        </p:spPr>
        <p:txBody>
          <a:bodyPr lIns="0" tIns="0" rIns="0" bIns="0" rtlCol="0" anchor="t">
            <a:spAutoFit/>
          </a:bodyPr>
          <a:lstStyle/>
          <a:p>
            <a:pPr marL="664270" lvl="2" indent="-221423" algn="l">
              <a:lnSpc>
                <a:spcPts val="2499"/>
              </a:lnSpc>
              <a:buFont typeface="Arial"/>
              <a:buChar char="⚬"/>
            </a:pPr>
            <a:r>
              <a:rPr lang="en-US" sz="1562">
                <a:solidFill>
                  <a:srgbClr val="404155"/>
                </a:solidFill>
                <a:latin typeface="Arimo"/>
                <a:ea typeface="Arimo"/>
                <a:cs typeface="Arimo"/>
                <a:sym typeface="Arimo"/>
              </a:rPr>
              <a:t>mysql-connector-python</a:t>
            </a:r>
            <a:r>
              <a:rPr lang="en-US" sz="1562" b="1">
                <a:solidFill>
                  <a:srgbClr val="404155"/>
                </a:solidFill>
                <a:latin typeface="Arimo Bold"/>
                <a:ea typeface="Arimo Bold"/>
                <a:cs typeface="Arimo Bold"/>
                <a:sym typeface="Arimo Bold"/>
              </a:rPr>
              <a:t>:</a:t>
            </a:r>
            <a:r>
              <a:rPr lang="en-US" sz="1562">
                <a:solidFill>
                  <a:srgbClr val="404155"/>
                </a:solidFill>
                <a:latin typeface="Arimo"/>
                <a:ea typeface="Arimo"/>
                <a:cs typeface="Arimo"/>
                <a:sym typeface="Arimo"/>
              </a:rPr>
              <a:t> Seamless integration with MySQL databases.</a:t>
            </a:r>
          </a:p>
        </p:txBody>
      </p:sp>
      <p:sp>
        <p:nvSpPr>
          <p:cNvPr id="34" name="TextBox 34"/>
          <p:cNvSpPr txBox="1"/>
          <p:nvPr/>
        </p:nvSpPr>
        <p:spPr>
          <a:xfrm>
            <a:off x="9401324" y="4174034"/>
            <a:ext cx="8083749" cy="410766"/>
          </a:xfrm>
          <a:prstGeom prst="rect">
            <a:avLst/>
          </a:prstGeom>
        </p:spPr>
        <p:txBody>
          <a:bodyPr lIns="0" tIns="0" rIns="0" bIns="0" rtlCol="0" anchor="t">
            <a:spAutoFit/>
          </a:bodyPr>
          <a:lstStyle/>
          <a:p>
            <a:pPr marL="664270" lvl="2" indent="-221423" algn="l">
              <a:lnSpc>
                <a:spcPts val="2499"/>
              </a:lnSpc>
              <a:buFont typeface="Arial"/>
              <a:buChar char="⚬"/>
            </a:pPr>
            <a:r>
              <a:rPr lang="en-US" sz="1562">
                <a:solidFill>
                  <a:srgbClr val="404155"/>
                </a:solidFill>
                <a:latin typeface="Arimo"/>
                <a:ea typeface="Arimo"/>
                <a:cs typeface="Arimo"/>
                <a:sym typeface="Arimo"/>
              </a:rPr>
              <a:t>tabulate</a:t>
            </a:r>
            <a:r>
              <a:rPr lang="en-US" sz="1562" b="1">
                <a:solidFill>
                  <a:srgbClr val="404155"/>
                </a:solidFill>
                <a:latin typeface="Arimo Bold"/>
                <a:ea typeface="Arimo Bold"/>
                <a:cs typeface="Arimo Bold"/>
                <a:sym typeface="Arimo Bold"/>
              </a:rPr>
              <a:t>:</a:t>
            </a:r>
            <a:r>
              <a:rPr lang="en-US" sz="1562">
                <a:solidFill>
                  <a:srgbClr val="404155"/>
                </a:solidFill>
                <a:latin typeface="Arimo"/>
                <a:ea typeface="Arimo"/>
                <a:cs typeface="Arimo"/>
                <a:sym typeface="Arimo"/>
              </a:rPr>
              <a:t> Generates formatted and readable console output for reports.</a:t>
            </a:r>
          </a:p>
        </p:txBody>
      </p:sp>
      <p:sp>
        <p:nvSpPr>
          <p:cNvPr id="35" name="TextBox 35"/>
          <p:cNvSpPr txBox="1"/>
          <p:nvPr/>
        </p:nvSpPr>
        <p:spPr>
          <a:xfrm>
            <a:off x="9401324" y="4589115"/>
            <a:ext cx="8083749" cy="410766"/>
          </a:xfrm>
          <a:prstGeom prst="rect">
            <a:avLst/>
          </a:prstGeom>
        </p:spPr>
        <p:txBody>
          <a:bodyPr lIns="0" tIns="0" rIns="0" bIns="0" rtlCol="0" anchor="t">
            <a:spAutoFit/>
          </a:bodyPr>
          <a:lstStyle/>
          <a:p>
            <a:pPr marL="664270" lvl="2" indent="-221423" algn="l">
              <a:lnSpc>
                <a:spcPts val="2499"/>
              </a:lnSpc>
              <a:buFont typeface="Arial"/>
              <a:buChar char="⚬"/>
            </a:pPr>
            <a:r>
              <a:rPr lang="en-US" sz="1562">
                <a:solidFill>
                  <a:srgbClr val="404155"/>
                </a:solidFill>
                <a:latin typeface="Arimo"/>
                <a:ea typeface="Arimo"/>
                <a:cs typeface="Arimo"/>
                <a:sym typeface="Arimo"/>
              </a:rPr>
              <a:t>configparser</a:t>
            </a:r>
            <a:r>
              <a:rPr lang="en-US" sz="1562" b="1">
                <a:solidFill>
                  <a:srgbClr val="404155"/>
                </a:solidFill>
                <a:latin typeface="Arimo Bold"/>
                <a:ea typeface="Arimo Bold"/>
                <a:cs typeface="Arimo Bold"/>
                <a:sym typeface="Arimo Bold"/>
              </a:rPr>
              <a:t>:</a:t>
            </a:r>
            <a:r>
              <a:rPr lang="en-US" sz="1562">
                <a:solidFill>
                  <a:srgbClr val="404155"/>
                </a:solidFill>
                <a:latin typeface="Arimo"/>
                <a:ea typeface="Arimo"/>
                <a:cs typeface="Arimo"/>
                <a:sym typeface="Arimo"/>
              </a:rPr>
              <a:t> Facilitates secure loading of database configurations.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47625"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sp>
        <p:nvSpPr>
          <p:cNvPr id="6" name="TextBox 6"/>
          <p:cNvSpPr txBox="1"/>
          <p:nvPr/>
        </p:nvSpPr>
        <p:spPr>
          <a:xfrm>
            <a:off x="943421" y="629542"/>
            <a:ext cx="9633198" cy="756048"/>
          </a:xfrm>
          <a:prstGeom prst="rect">
            <a:avLst/>
          </a:prstGeom>
        </p:spPr>
        <p:txBody>
          <a:bodyPr lIns="0" tIns="0" rIns="0" bIns="0" rtlCol="0" anchor="t">
            <a:spAutoFit/>
          </a:bodyPr>
          <a:lstStyle/>
          <a:p>
            <a:pPr algn="l">
              <a:lnSpc>
                <a:spcPts val="5750"/>
              </a:lnSpc>
            </a:pPr>
            <a:r>
              <a:rPr lang="en-US" sz="4625">
                <a:solidFill>
                  <a:srgbClr val="1B1B27"/>
                </a:solidFill>
                <a:latin typeface="Alexandria"/>
                <a:ea typeface="Alexandria"/>
                <a:cs typeface="Alexandria"/>
                <a:sym typeface="Alexandria"/>
              </a:rPr>
              <a:t>Project Flow: From Log to Report</a:t>
            </a:r>
          </a:p>
        </p:txBody>
      </p:sp>
      <p:grpSp>
        <p:nvGrpSpPr>
          <p:cNvPr id="7" name="Group 7"/>
          <p:cNvGrpSpPr/>
          <p:nvPr/>
        </p:nvGrpSpPr>
        <p:grpSpPr>
          <a:xfrm>
            <a:off x="938659" y="1852464"/>
            <a:ext cx="245269" cy="1424582"/>
            <a:chOff x="0" y="0"/>
            <a:chExt cx="327025" cy="1899443"/>
          </a:xfrm>
        </p:grpSpPr>
        <p:sp>
          <p:nvSpPr>
            <p:cNvPr id="8" name="Freeform 8"/>
            <p:cNvSpPr/>
            <p:nvPr/>
          </p:nvSpPr>
          <p:spPr>
            <a:xfrm>
              <a:off x="6350" y="6350"/>
              <a:ext cx="314325" cy="1886712"/>
            </a:xfrm>
            <a:custGeom>
              <a:avLst/>
              <a:gdLst/>
              <a:ahLst/>
              <a:cxnLst/>
              <a:rect l="l" t="t" r="r" b="b"/>
              <a:pathLst>
                <a:path w="314325" h="1886712">
                  <a:moveTo>
                    <a:pt x="0" y="136525"/>
                  </a:moveTo>
                  <a:cubicBezTo>
                    <a:pt x="0" y="61087"/>
                    <a:pt x="59182" y="0"/>
                    <a:pt x="132080" y="0"/>
                  </a:cubicBezTo>
                  <a:lnTo>
                    <a:pt x="182245" y="0"/>
                  </a:lnTo>
                  <a:cubicBezTo>
                    <a:pt x="255143" y="0"/>
                    <a:pt x="314325" y="61087"/>
                    <a:pt x="314325" y="136525"/>
                  </a:cubicBezTo>
                  <a:lnTo>
                    <a:pt x="314325" y="1750187"/>
                  </a:lnTo>
                  <a:cubicBezTo>
                    <a:pt x="314325" y="1825625"/>
                    <a:pt x="255143" y="1886712"/>
                    <a:pt x="182245" y="1886712"/>
                  </a:cubicBezTo>
                  <a:lnTo>
                    <a:pt x="132080" y="1886712"/>
                  </a:lnTo>
                  <a:cubicBezTo>
                    <a:pt x="59182" y="1886712"/>
                    <a:pt x="0" y="1825625"/>
                    <a:pt x="0" y="1750187"/>
                  </a:cubicBezTo>
                  <a:close/>
                </a:path>
              </a:pathLst>
            </a:custGeom>
            <a:solidFill>
              <a:srgbClr val="D2DDF9"/>
            </a:solidFill>
          </p:spPr>
        </p:sp>
        <p:sp>
          <p:nvSpPr>
            <p:cNvPr id="9" name="Freeform 9"/>
            <p:cNvSpPr/>
            <p:nvPr/>
          </p:nvSpPr>
          <p:spPr>
            <a:xfrm>
              <a:off x="0" y="0"/>
              <a:ext cx="327025" cy="1899412"/>
            </a:xfrm>
            <a:custGeom>
              <a:avLst/>
              <a:gdLst/>
              <a:ahLst/>
              <a:cxnLst/>
              <a:rect l="l" t="t" r="r" b="b"/>
              <a:pathLst>
                <a:path w="327025" h="1899412">
                  <a:moveTo>
                    <a:pt x="0" y="142875"/>
                  </a:moveTo>
                  <a:cubicBezTo>
                    <a:pt x="0" y="64135"/>
                    <a:pt x="61722" y="0"/>
                    <a:pt x="138430" y="0"/>
                  </a:cubicBezTo>
                  <a:lnTo>
                    <a:pt x="188595" y="0"/>
                  </a:lnTo>
                  <a:lnTo>
                    <a:pt x="188595" y="6350"/>
                  </a:lnTo>
                  <a:lnTo>
                    <a:pt x="188595" y="0"/>
                  </a:lnTo>
                  <a:lnTo>
                    <a:pt x="188595" y="6350"/>
                  </a:lnTo>
                  <a:lnTo>
                    <a:pt x="188595" y="0"/>
                  </a:lnTo>
                  <a:cubicBezTo>
                    <a:pt x="265303" y="0"/>
                    <a:pt x="327025" y="64135"/>
                    <a:pt x="327025" y="142875"/>
                  </a:cubicBezTo>
                  <a:lnTo>
                    <a:pt x="327025" y="1756537"/>
                  </a:lnTo>
                  <a:lnTo>
                    <a:pt x="320675" y="1756537"/>
                  </a:lnTo>
                  <a:lnTo>
                    <a:pt x="327025" y="1756537"/>
                  </a:lnTo>
                  <a:cubicBezTo>
                    <a:pt x="327025" y="1835277"/>
                    <a:pt x="265303" y="1899412"/>
                    <a:pt x="188595" y="1899412"/>
                  </a:cubicBezTo>
                  <a:lnTo>
                    <a:pt x="188595" y="1893062"/>
                  </a:lnTo>
                  <a:lnTo>
                    <a:pt x="188595" y="1899412"/>
                  </a:lnTo>
                  <a:lnTo>
                    <a:pt x="138430" y="1899412"/>
                  </a:lnTo>
                  <a:lnTo>
                    <a:pt x="138430" y="1893062"/>
                  </a:lnTo>
                  <a:lnTo>
                    <a:pt x="138430" y="1899412"/>
                  </a:lnTo>
                  <a:cubicBezTo>
                    <a:pt x="61722" y="1899412"/>
                    <a:pt x="0" y="1835277"/>
                    <a:pt x="0" y="1756537"/>
                  </a:cubicBezTo>
                  <a:lnTo>
                    <a:pt x="0" y="142875"/>
                  </a:lnTo>
                  <a:lnTo>
                    <a:pt x="6350" y="142875"/>
                  </a:lnTo>
                  <a:lnTo>
                    <a:pt x="0" y="142875"/>
                  </a:lnTo>
                  <a:moveTo>
                    <a:pt x="12700" y="142875"/>
                  </a:moveTo>
                  <a:lnTo>
                    <a:pt x="12700" y="1756537"/>
                  </a:lnTo>
                  <a:lnTo>
                    <a:pt x="6350" y="1756537"/>
                  </a:lnTo>
                  <a:lnTo>
                    <a:pt x="12700" y="1756537"/>
                  </a:lnTo>
                  <a:cubicBezTo>
                    <a:pt x="12700" y="1828673"/>
                    <a:pt x="69215" y="1886712"/>
                    <a:pt x="138430" y="1886712"/>
                  </a:cubicBezTo>
                  <a:lnTo>
                    <a:pt x="188595" y="1886712"/>
                  </a:lnTo>
                  <a:cubicBezTo>
                    <a:pt x="257810" y="1886712"/>
                    <a:pt x="314325" y="1828673"/>
                    <a:pt x="314325" y="1756537"/>
                  </a:cubicBezTo>
                  <a:lnTo>
                    <a:pt x="314325" y="142875"/>
                  </a:lnTo>
                  <a:lnTo>
                    <a:pt x="320675" y="142875"/>
                  </a:lnTo>
                  <a:lnTo>
                    <a:pt x="314325" y="142875"/>
                  </a:lnTo>
                  <a:cubicBezTo>
                    <a:pt x="314325" y="70739"/>
                    <a:pt x="257810" y="12700"/>
                    <a:pt x="188595" y="12700"/>
                  </a:cubicBezTo>
                  <a:lnTo>
                    <a:pt x="138430" y="12700"/>
                  </a:lnTo>
                  <a:lnTo>
                    <a:pt x="138430" y="6350"/>
                  </a:lnTo>
                  <a:lnTo>
                    <a:pt x="138430" y="12700"/>
                  </a:lnTo>
                  <a:cubicBezTo>
                    <a:pt x="69215" y="12700"/>
                    <a:pt x="12700" y="70739"/>
                    <a:pt x="12700" y="142875"/>
                  </a:cubicBezTo>
                  <a:close/>
                </a:path>
              </a:pathLst>
            </a:custGeom>
            <a:solidFill>
              <a:srgbClr val="B8C3DF"/>
            </a:solidFill>
          </p:spPr>
        </p:sp>
      </p:grpSp>
      <p:sp>
        <p:nvSpPr>
          <p:cNvPr id="10" name="TextBox 10"/>
          <p:cNvSpPr txBox="1"/>
          <p:nvPr/>
        </p:nvSpPr>
        <p:spPr>
          <a:xfrm>
            <a:off x="1414909" y="2083445"/>
            <a:ext cx="2948285" cy="378024"/>
          </a:xfrm>
          <a:prstGeom prst="rect">
            <a:avLst/>
          </a:prstGeom>
        </p:spPr>
        <p:txBody>
          <a:bodyPr lIns="0" tIns="0" rIns="0" bIns="0" rtlCol="0" anchor="t">
            <a:spAutoFit/>
          </a:bodyPr>
          <a:lstStyle/>
          <a:p>
            <a:pPr algn="l">
              <a:lnSpc>
                <a:spcPts val="2875"/>
              </a:lnSpc>
            </a:pPr>
            <a:r>
              <a:rPr lang="en-US" sz="2312">
                <a:solidFill>
                  <a:srgbClr val="404155"/>
                </a:solidFill>
                <a:latin typeface="Alexandria"/>
                <a:ea typeface="Alexandria"/>
                <a:cs typeface="Alexandria"/>
                <a:sym typeface="Alexandria"/>
              </a:rPr>
              <a:t>1. Log File Input</a:t>
            </a:r>
          </a:p>
        </p:txBody>
      </p:sp>
      <p:sp>
        <p:nvSpPr>
          <p:cNvPr id="11" name="TextBox 11"/>
          <p:cNvSpPr txBox="1"/>
          <p:nvPr/>
        </p:nvSpPr>
        <p:spPr>
          <a:xfrm>
            <a:off x="1414909" y="2507605"/>
            <a:ext cx="15929670" cy="501253"/>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Apache-style .log files are provided as input via the command-line interface.</a:t>
            </a:r>
          </a:p>
        </p:txBody>
      </p:sp>
      <p:grpSp>
        <p:nvGrpSpPr>
          <p:cNvPr id="12" name="Group 12"/>
          <p:cNvGrpSpPr/>
          <p:nvPr/>
        </p:nvGrpSpPr>
        <p:grpSpPr>
          <a:xfrm>
            <a:off x="1292424" y="3444329"/>
            <a:ext cx="245269" cy="1424582"/>
            <a:chOff x="0" y="0"/>
            <a:chExt cx="327025" cy="1899443"/>
          </a:xfrm>
        </p:grpSpPr>
        <p:sp>
          <p:nvSpPr>
            <p:cNvPr id="13" name="Freeform 13"/>
            <p:cNvSpPr/>
            <p:nvPr/>
          </p:nvSpPr>
          <p:spPr>
            <a:xfrm>
              <a:off x="6350" y="6350"/>
              <a:ext cx="314325" cy="1886712"/>
            </a:xfrm>
            <a:custGeom>
              <a:avLst/>
              <a:gdLst/>
              <a:ahLst/>
              <a:cxnLst/>
              <a:rect l="l" t="t" r="r" b="b"/>
              <a:pathLst>
                <a:path w="314325" h="1886712">
                  <a:moveTo>
                    <a:pt x="0" y="136525"/>
                  </a:moveTo>
                  <a:cubicBezTo>
                    <a:pt x="0" y="61087"/>
                    <a:pt x="59182" y="0"/>
                    <a:pt x="132080" y="0"/>
                  </a:cubicBezTo>
                  <a:lnTo>
                    <a:pt x="182245" y="0"/>
                  </a:lnTo>
                  <a:cubicBezTo>
                    <a:pt x="255143" y="0"/>
                    <a:pt x="314325" y="61087"/>
                    <a:pt x="314325" y="136525"/>
                  </a:cubicBezTo>
                  <a:lnTo>
                    <a:pt x="314325" y="1750187"/>
                  </a:lnTo>
                  <a:cubicBezTo>
                    <a:pt x="314325" y="1825625"/>
                    <a:pt x="255143" y="1886712"/>
                    <a:pt x="182245" y="1886712"/>
                  </a:cubicBezTo>
                  <a:lnTo>
                    <a:pt x="132080" y="1886712"/>
                  </a:lnTo>
                  <a:cubicBezTo>
                    <a:pt x="59182" y="1886712"/>
                    <a:pt x="0" y="1825625"/>
                    <a:pt x="0" y="1750187"/>
                  </a:cubicBezTo>
                  <a:close/>
                </a:path>
              </a:pathLst>
            </a:custGeom>
            <a:solidFill>
              <a:srgbClr val="D2DDF9"/>
            </a:solidFill>
          </p:spPr>
        </p:sp>
        <p:sp>
          <p:nvSpPr>
            <p:cNvPr id="14" name="Freeform 14"/>
            <p:cNvSpPr/>
            <p:nvPr/>
          </p:nvSpPr>
          <p:spPr>
            <a:xfrm>
              <a:off x="0" y="0"/>
              <a:ext cx="327025" cy="1899412"/>
            </a:xfrm>
            <a:custGeom>
              <a:avLst/>
              <a:gdLst/>
              <a:ahLst/>
              <a:cxnLst/>
              <a:rect l="l" t="t" r="r" b="b"/>
              <a:pathLst>
                <a:path w="327025" h="1899412">
                  <a:moveTo>
                    <a:pt x="0" y="142875"/>
                  </a:moveTo>
                  <a:cubicBezTo>
                    <a:pt x="0" y="64135"/>
                    <a:pt x="61722" y="0"/>
                    <a:pt x="138430" y="0"/>
                  </a:cubicBezTo>
                  <a:lnTo>
                    <a:pt x="188595" y="0"/>
                  </a:lnTo>
                  <a:lnTo>
                    <a:pt x="188595" y="6350"/>
                  </a:lnTo>
                  <a:lnTo>
                    <a:pt x="188595" y="0"/>
                  </a:lnTo>
                  <a:lnTo>
                    <a:pt x="188595" y="6350"/>
                  </a:lnTo>
                  <a:lnTo>
                    <a:pt x="188595" y="0"/>
                  </a:lnTo>
                  <a:cubicBezTo>
                    <a:pt x="265303" y="0"/>
                    <a:pt x="327025" y="64135"/>
                    <a:pt x="327025" y="142875"/>
                  </a:cubicBezTo>
                  <a:lnTo>
                    <a:pt x="327025" y="1756537"/>
                  </a:lnTo>
                  <a:lnTo>
                    <a:pt x="320675" y="1756537"/>
                  </a:lnTo>
                  <a:lnTo>
                    <a:pt x="327025" y="1756537"/>
                  </a:lnTo>
                  <a:cubicBezTo>
                    <a:pt x="327025" y="1835277"/>
                    <a:pt x="265303" y="1899412"/>
                    <a:pt x="188595" y="1899412"/>
                  </a:cubicBezTo>
                  <a:lnTo>
                    <a:pt x="188595" y="1893062"/>
                  </a:lnTo>
                  <a:lnTo>
                    <a:pt x="188595" y="1899412"/>
                  </a:lnTo>
                  <a:lnTo>
                    <a:pt x="138430" y="1899412"/>
                  </a:lnTo>
                  <a:lnTo>
                    <a:pt x="138430" y="1893062"/>
                  </a:lnTo>
                  <a:lnTo>
                    <a:pt x="138430" y="1899412"/>
                  </a:lnTo>
                  <a:cubicBezTo>
                    <a:pt x="61722" y="1899412"/>
                    <a:pt x="0" y="1835277"/>
                    <a:pt x="0" y="1756537"/>
                  </a:cubicBezTo>
                  <a:lnTo>
                    <a:pt x="0" y="142875"/>
                  </a:lnTo>
                  <a:lnTo>
                    <a:pt x="6350" y="142875"/>
                  </a:lnTo>
                  <a:lnTo>
                    <a:pt x="0" y="142875"/>
                  </a:lnTo>
                  <a:moveTo>
                    <a:pt x="12700" y="142875"/>
                  </a:moveTo>
                  <a:lnTo>
                    <a:pt x="12700" y="1756537"/>
                  </a:lnTo>
                  <a:lnTo>
                    <a:pt x="6350" y="1756537"/>
                  </a:lnTo>
                  <a:lnTo>
                    <a:pt x="12700" y="1756537"/>
                  </a:lnTo>
                  <a:cubicBezTo>
                    <a:pt x="12700" y="1828673"/>
                    <a:pt x="69215" y="1886712"/>
                    <a:pt x="138430" y="1886712"/>
                  </a:cubicBezTo>
                  <a:lnTo>
                    <a:pt x="188595" y="1886712"/>
                  </a:lnTo>
                  <a:cubicBezTo>
                    <a:pt x="257810" y="1886712"/>
                    <a:pt x="314325" y="1828673"/>
                    <a:pt x="314325" y="1756537"/>
                  </a:cubicBezTo>
                  <a:lnTo>
                    <a:pt x="314325" y="142875"/>
                  </a:lnTo>
                  <a:lnTo>
                    <a:pt x="320675" y="142875"/>
                  </a:lnTo>
                  <a:lnTo>
                    <a:pt x="314325" y="142875"/>
                  </a:lnTo>
                  <a:cubicBezTo>
                    <a:pt x="314325" y="70739"/>
                    <a:pt x="257810" y="12700"/>
                    <a:pt x="188595" y="12700"/>
                  </a:cubicBezTo>
                  <a:lnTo>
                    <a:pt x="138430" y="12700"/>
                  </a:lnTo>
                  <a:lnTo>
                    <a:pt x="138430" y="6350"/>
                  </a:lnTo>
                  <a:lnTo>
                    <a:pt x="138430" y="12700"/>
                  </a:lnTo>
                  <a:cubicBezTo>
                    <a:pt x="69215" y="12700"/>
                    <a:pt x="12700" y="70739"/>
                    <a:pt x="12700" y="142875"/>
                  </a:cubicBezTo>
                  <a:close/>
                </a:path>
              </a:pathLst>
            </a:custGeom>
            <a:solidFill>
              <a:srgbClr val="B8C3DF"/>
            </a:solidFill>
          </p:spPr>
        </p:sp>
      </p:grpSp>
      <p:sp>
        <p:nvSpPr>
          <p:cNvPr id="15" name="TextBox 15"/>
          <p:cNvSpPr txBox="1"/>
          <p:nvPr/>
        </p:nvSpPr>
        <p:spPr>
          <a:xfrm>
            <a:off x="1768674" y="3675310"/>
            <a:ext cx="2948285" cy="378024"/>
          </a:xfrm>
          <a:prstGeom prst="rect">
            <a:avLst/>
          </a:prstGeom>
        </p:spPr>
        <p:txBody>
          <a:bodyPr lIns="0" tIns="0" rIns="0" bIns="0" rtlCol="0" anchor="t">
            <a:spAutoFit/>
          </a:bodyPr>
          <a:lstStyle/>
          <a:p>
            <a:pPr algn="l">
              <a:lnSpc>
                <a:spcPts val="2875"/>
              </a:lnSpc>
            </a:pPr>
            <a:r>
              <a:rPr lang="en-US" sz="2312">
                <a:solidFill>
                  <a:srgbClr val="404155"/>
                </a:solidFill>
                <a:latin typeface="Alexandria"/>
                <a:ea typeface="Alexandria"/>
                <a:cs typeface="Alexandria"/>
                <a:sym typeface="Alexandria"/>
              </a:rPr>
              <a:t>2. Parsing</a:t>
            </a:r>
          </a:p>
        </p:txBody>
      </p:sp>
      <p:sp>
        <p:nvSpPr>
          <p:cNvPr id="16" name="TextBox 16"/>
          <p:cNvSpPr txBox="1"/>
          <p:nvPr/>
        </p:nvSpPr>
        <p:spPr>
          <a:xfrm>
            <a:off x="1768674" y="4099471"/>
            <a:ext cx="15575905" cy="501253"/>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The LogParser extracts critical fields like IP, timestamp, method, path, status code, and user agent.</a:t>
            </a:r>
          </a:p>
        </p:txBody>
      </p:sp>
      <p:grpSp>
        <p:nvGrpSpPr>
          <p:cNvPr id="17" name="Group 17"/>
          <p:cNvGrpSpPr/>
          <p:nvPr/>
        </p:nvGrpSpPr>
        <p:grpSpPr>
          <a:xfrm>
            <a:off x="1646188" y="5036195"/>
            <a:ext cx="245269" cy="1424582"/>
            <a:chOff x="0" y="0"/>
            <a:chExt cx="327025" cy="1899443"/>
          </a:xfrm>
        </p:grpSpPr>
        <p:sp>
          <p:nvSpPr>
            <p:cNvPr id="18" name="Freeform 18"/>
            <p:cNvSpPr/>
            <p:nvPr/>
          </p:nvSpPr>
          <p:spPr>
            <a:xfrm>
              <a:off x="6350" y="6350"/>
              <a:ext cx="314325" cy="1886712"/>
            </a:xfrm>
            <a:custGeom>
              <a:avLst/>
              <a:gdLst/>
              <a:ahLst/>
              <a:cxnLst/>
              <a:rect l="l" t="t" r="r" b="b"/>
              <a:pathLst>
                <a:path w="314325" h="1886712">
                  <a:moveTo>
                    <a:pt x="0" y="136525"/>
                  </a:moveTo>
                  <a:cubicBezTo>
                    <a:pt x="0" y="61087"/>
                    <a:pt x="59182" y="0"/>
                    <a:pt x="132080" y="0"/>
                  </a:cubicBezTo>
                  <a:lnTo>
                    <a:pt x="182245" y="0"/>
                  </a:lnTo>
                  <a:cubicBezTo>
                    <a:pt x="255143" y="0"/>
                    <a:pt x="314325" y="61087"/>
                    <a:pt x="314325" y="136525"/>
                  </a:cubicBezTo>
                  <a:lnTo>
                    <a:pt x="314325" y="1750187"/>
                  </a:lnTo>
                  <a:cubicBezTo>
                    <a:pt x="314325" y="1825625"/>
                    <a:pt x="255143" y="1886712"/>
                    <a:pt x="182245" y="1886712"/>
                  </a:cubicBezTo>
                  <a:lnTo>
                    <a:pt x="132080" y="1886712"/>
                  </a:lnTo>
                  <a:cubicBezTo>
                    <a:pt x="59182" y="1886712"/>
                    <a:pt x="0" y="1825625"/>
                    <a:pt x="0" y="1750187"/>
                  </a:cubicBezTo>
                  <a:close/>
                </a:path>
              </a:pathLst>
            </a:custGeom>
            <a:solidFill>
              <a:srgbClr val="D2DDF9"/>
            </a:solidFill>
          </p:spPr>
        </p:sp>
        <p:sp>
          <p:nvSpPr>
            <p:cNvPr id="19" name="Freeform 19"/>
            <p:cNvSpPr/>
            <p:nvPr/>
          </p:nvSpPr>
          <p:spPr>
            <a:xfrm>
              <a:off x="0" y="0"/>
              <a:ext cx="327025" cy="1899412"/>
            </a:xfrm>
            <a:custGeom>
              <a:avLst/>
              <a:gdLst/>
              <a:ahLst/>
              <a:cxnLst/>
              <a:rect l="l" t="t" r="r" b="b"/>
              <a:pathLst>
                <a:path w="327025" h="1899412">
                  <a:moveTo>
                    <a:pt x="0" y="142875"/>
                  </a:moveTo>
                  <a:cubicBezTo>
                    <a:pt x="0" y="64135"/>
                    <a:pt x="61722" y="0"/>
                    <a:pt x="138430" y="0"/>
                  </a:cubicBezTo>
                  <a:lnTo>
                    <a:pt x="188595" y="0"/>
                  </a:lnTo>
                  <a:lnTo>
                    <a:pt x="188595" y="6350"/>
                  </a:lnTo>
                  <a:lnTo>
                    <a:pt x="188595" y="0"/>
                  </a:lnTo>
                  <a:lnTo>
                    <a:pt x="188595" y="6350"/>
                  </a:lnTo>
                  <a:lnTo>
                    <a:pt x="188595" y="0"/>
                  </a:lnTo>
                  <a:cubicBezTo>
                    <a:pt x="265303" y="0"/>
                    <a:pt x="327025" y="64135"/>
                    <a:pt x="327025" y="142875"/>
                  </a:cubicBezTo>
                  <a:lnTo>
                    <a:pt x="327025" y="1756537"/>
                  </a:lnTo>
                  <a:lnTo>
                    <a:pt x="320675" y="1756537"/>
                  </a:lnTo>
                  <a:lnTo>
                    <a:pt x="327025" y="1756537"/>
                  </a:lnTo>
                  <a:cubicBezTo>
                    <a:pt x="327025" y="1835277"/>
                    <a:pt x="265303" y="1899412"/>
                    <a:pt x="188595" y="1899412"/>
                  </a:cubicBezTo>
                  <a:lnTo>
                    <a:pt x="188595" y="1893062"/>
                  </a:lnTo>
                  <a:lnTo>
                    <a:pt x="188595" y="1899412"/>
                  </a:lnTo>
                  <a:lnTo>
                    <a:pt x="138430" y="1899412"/>
                  </a:lnTo>
                  <a:lnTo>
                    <a:pt x="138430" y="1893062"/>
                  </a:lnTo>
                  <a:lnTo>
                    <a:pt x="138430" y="1899412"/>
                  </a:lnTo>
                  <a:cubicBezTo>
                    <a:pt x="61722" y="1899412"/>
                    <a:pt x="0" y="1835277"/>
                    <a:pt x="0" y="1756537"/>
                  </a:cubicBezTo>
                  <a:lnTo>
                    <a:pt x="0" y="142875"/>
                  </a:lnTo>
                  <a:lnTo>
                    <a:pt x="6350" y="142875"/>
                  </a:lnTo>
                  <a:lnTo>
                    <a:pt x="0" y="142875"/>
                  </a:lnTo>
                  <a:moveTo>
                    <a:pt x="12700" y="142875"/>
                  </a:moveTo>
                  <a:lnTo>
                    <a:pt x="12700" y="1756537"/>
                  </a:lnTo>
                  <a:lnTo>
                    <a:pt x="6350" y="1756537"/>
                  </a:lnTo>
                  <a:lnTo>
                    <a:pt x="12700" y="1756537"/>
                  </a:lnTo>
                  <a:cubicBezTo>
                    <a:pt x="12700" y="1828673"/>
                    <a:pt x="69215" y="1886712"/>
                    <a:pt x="138430" y="1886712"/>
                  </a:cubicBezTo>
                  <a:lnTo>
                    <a:pt x="188595" y="1886712"/>
                  </a:lnTo>
                  <a:cubicBezTo>
                    <a:pt x="257810" y="1886712"/>
                    <a:pt x="314325" y="1828673"/>
                    <a:pt x="314325" y="1756537"/>
                  </a:cubicBezTo>
                  <a:lnTo>
                    <a:pt x="314325" y="142875"/>
                  </a:lnTo>
                  <a:lnTo>
                    <a:pt x="320675" y="142875"/>
                  </a:lnTo>
                  <a:lnTo>
                    <a:pt x="314325" y="142875"/>
                  </a:lnTo>
                  <a:cubicBezTo>
                    <a:pt x="314325" y="70739"/>
                    <a:pt x="257810" y="12700"/>
                    <a:pt x="188595" y="12700"/>
                  </a:cubicBezTo>
                  <a:lnTo>
                    <a:pt x="138430" y="12700"/>
                  </a:lnTo>
                  <a:lnTo>
                    <a:pt x="138430" y="6350"/>
                  </a:lnTo>
                  <a:lnTo>
                    <a:pt x="138430" y="12700"/>
                  </a:lnTo>
                  <a:cubicBezTo>
                    <a:pt x="69215" y="12700"/>
                    <a:pt x="12700" y="70739"/>
                    <a:pt x="12700" y="142875"/>
                  </a:cubicBezTo>
                  <a:close/>
                </a:path>
              </a:pathLst>
            </a:custGeom>
            <a:solidFill>
              <a:srgbClr val="B8C3DF"/>
            </a:solidFill>
          </p:spPr>
        </p:sp>
      </p:grpSp>
      <p:sp>
        <p:nvSpPr>
          <p:cNvPr id="20" name="TextBox 20"/>
          <p:cNvSpPr txBox="1"/>
          <p:nvPr/>
        </p:nvSpPr>
        <p:spPr>
          <a:xfrm>
            <a:off x="2122438" y="5267176"/>
            <a:ext cx="2948285" cy="378024"/>
          </a:xfrm>
          <a:prstGeom prst="rect">
            <a:avLst/>
          </a:prstGeom>
        </p:spPr>
        <p:txBody>
          <a:bodyPr lIns="0" tIns="0" rIns="0" bIns="0" rtlCol="0" anchor="t">
            <a:spAutoFit/>
          </a:bodyPr>
          <a:lstStyle/>
          <a:p>
            <a:pPr algn="l">
              <a:lnSpc>
                <a:spcPts val="2875"/>
              </a:lnSpc>
            </a:pPr>
            <a:r>
              <a:rPr lang="en-US" sz="2312">
                <a:solidFill>
                  <a:srgbClr val="404155"/>
                </a:solidFill>
                <a:latin typeface="Alexandria"/>
                <a:ea typeface="Alexandria"/>
                <a:cs typeface="Alexandria"/>
                <a:sym typeface="Alexandria"/>
              </a:rPr>
              <a:t>3. Normalization</a:t>
            </a:r>
          </a:p>
        </p:txBody>
      </p:sp>
      <p:sp>
        <p:nvSpPr>
          <p:cNvPr id="21" name="TextBox 21"/>
          <p:cNvSpPr txBox="1"/>
          <p:nvPr/>
        </p:nvSpPr>
        <p:spPr>
          <a:xfrm>
            <a:off x="2122438" y="5691336"/>
            <a:ext cx="15222140" cy="472679"/>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User agent strings are parsed and stored separately to ensure data consistency and reduce redundancy.</a:t>
            </a:r>
          </a:p>
        </p:txBody>
      </p:sp>
      <p:grpSp>
        <p:nvGrpSpPr>
          <p:cNvPr id="22" name="Group 22"/>
          <p:cNvGrpSpPr/>
          <p:nvPr/>
        </p:nvGrpSpPr>
        <p:grpSpPr>
          <a:xfrm>
            <a:off x="1999953" y="6628060"/>
            <a:ext cx="245269" cy="1424582"/>
            <a:chOff x="0" y="0"/>
            <a:chExt cx="327025" cy="1899443"/>
          </a:xfrm>
        </p:grpSpPr>
        <p:sp>
          <p:nvSpPr>
            <p:cNvPr id="23" name="Freeform 23"/>
            <p:cNvSpPr/>
            <p:nvPr/>
          </p:nvSpPr>
          <p:spPr>
            <a:xfrm>
              <a:off x="6350" y="6350"/>
              <a:ext cx="314325" cy="1886712"/>
            </a:xfrm>
            <a:custGeom>
              <a:avLst/>
              <a:gdLst/>
              <a:ahLst/>
              <a:cxnLst/>
              <a:rect l="l" t="t" r="r" b="b"/>
              <a:pathLst>
                <a:path w="314325" h="1886712">
                  <a:moveTo>
                    <a:pt x="0" y="136525"/>
                  </a:moveTo>
                  <a:cubicBezTo>
                    <a:pt x="0" y="61087"/>
                    <a:pt x="59182" y="0"/>
                    <a:pt x="132080" y="0"/>
                  </a:cubicBezTo>
                  <a:lnTo>
                    <a:pt x="182245" y="0"/>
                  </a:lnTo>
                  <a:cubicBezTo>
                    <a:pt x="255143" y="0"/>
                    <a:pt x="314325" y="61087"/>
                    <a:pt x="314325" y="136525"/>
                  </a:cubicBezTo>
                  <a:lnTo>
                    <a:pt x="314325" y="1750187"/>
                  </a:lnTo>
                  <a:cubicBezTo>
                    <a:pt x="314325" y="1825625"/>
                    <a:pt x="255143" y="1886712"/>
                    <a:pt x="182245" y="1886712"/>
                  </a:cubicBezTo>
                  <a:lnTo>
                    <a:pt x="132080" y="1886712"/>
                  </a:lnTo>
                  <a:cubicBezTo>
                    <a:pt x="59182" y="1886712"/>
                    <a:pt x="0" y="1825625"/>
                    <a:pt x="0" y="1750187"/>
                  </a:cubicBezTo>
                  <a:close/>
                </a:path>
              </a:pathLst>
            </a:custGeom>
            <a:solidFill>
              <a:srgbClr val="D2DDF9"/>
            </a:solidFill>
          </p:spPr>
        </p:sp>
        <p:sp>
          <p:nvSpPr>
            <p:cNvPr id="24" name="Freeform 24"/>
            <p:cNvSpPr/>
            <p:nvPr/>
          </p:nvSpPr>
          <p:spPr>
            <a:xfrm>
              <a:off x="0" y="0"/>
              <a:ext cx="327025" cy="1899412"/>
            </a:xfrm>
            <a:custGeom>
              <a:avLst/>
              <a:gdLst/>
              <a:ahLst/>
              <a:cxnLst/>
              <a:rect l="l" t="t" r="r" b="b"/>
              <a:pathLst>
                <a:path w="327025" h="1899412">
                  <a:moveTo>
                    <a:pt x="0" y="142875"/>
                  </a:moveTo>
                  <a:cubicBezTo>
                    <a:pt x="0" y="64135"/>
                    <a:pt x="61722" y="0"/>
                    <a:pt x="138430" y="0"/>
                  </a:cubicBezTo>
                  <a:lnTo>
                    <a:pt x="188595" y="0"/>
                  </a:lnTo>
                  <a:lnTo>
                    <a:pt x="188595" y="6350"/>
                  </a:lnTo>
                  <a:lnTo>
                    <a:pt x="188595" y="0"/>
                  </a:lnTo>
                  <a:lnTo>
                    <a:pt x="188595" y="6350"/>
                  </a:lnTo>
                  <a:lnTo>
                    <a:pt x="188595" y="0"/>
                  </a:lnTo>
                  <a:cubicBezTo>
                    <a:pt x="265303" y="0"/>
                    <a:pt x="327025" y="64135"/>
                    <a:pt x="327025" y="142875"/>
                  </a:cubicBezTo>
                  <a:lnTo>
                    <a:pt x="327025" y="1756537"/>
                  </a:lnTo>
                  <a:lnTo>
                    <a:pt x="320675" y="1756537"/>
                  </a:lnTo>
                  <a:lnTo>
                    <a:pt x="327025" y="1756537"/>
                  </a:lnTo>
                  <a:cubicBezTo>
                    <a:pt x="327025" y="1835277"/>
                    <a:pt x="265303" y="1899412"/>
                    <a:pt x="188595" y="1899412"/>
                  </a:cubicBezTo>
                  <a:lnTo>
                    <a:pt x="188595" y="1893062"/>
                  </a:lnTo>
                  <a:lnTo>
                    <a:pt x="188595" y="1899412"/>
                  </a:lnTo>
                  <a:lnTo>
                    <a:pt x="138430" y="1899412"/>
                  </a:lnTo>
                  <a:lnTo>
                    <a:pt x="138430" y="1893062"/>
                  </a:lnTo>
                  <a:lnTo>
                    <a:pt x="138430" y="1899412"/>
                  </a:lnTo>
                  <a:cubicBezTo>
                    <a:pt x="61722" y="1899412"/>
                    <a:pt x="0" y="1835277"/>
                    <a:pt x="0" y="1756537"/>
                  </a:cubicBezTo>
                  <a:lnTo>
                    <a:pt x="0" y="142875"/>
                  </a:lnTo>
                  <a:lnTo>
                    <a:pt x="6350" y="142875"/>
                  </a:lnTo>
                  <a:lnTo>
                    <a:pt x="0" y="142875"/>
                  </a:lnTo>
                  <a:moveTo>
                    <a:pt x="12700" y="142875"/>
                  </a:moveTo>
                  <a:lnTo>
                    <a:pt x="12700" y="1756537"/>
                  </a:lnTo>
                  <a:lnTo>
                    <a:pt x="6350" y="1756537"/>
                  </a:lnTo>
                  <a:lnTo>
                    <a:pt x="12700" y="1756537"/>
                  </a:lnTo>
                  <a:cubicBezTo>
                    <a:pt x="12700" y="1828673"/>
                    <a:pt x="69215" y="1886712"/>
                    <a:pt x="138430" y="1886712"/>
                  </a:cubicBezTo>
                  <a:lnTo>
                    <a:pt x="188595" y="1886712"/>
                  </a:lnTo>
                  <a:cubicBezTo>
                    <a:pt x="257810" y="1886712"/>
                    <a:pt x="314325" y="1828673"/>
                    <a:pt x="314325" y="1756537"/>
                  </a:cubicBezTo>
                  <a:lnTo>
                    <a:pt x="314325" y="142875"/>
                  </a:lnTo>
                  <a:lnTo>
                    <a:pt x="320675" y="142875"/>
                  </a:lnTo>
                  <a:lnTo>
                    <a:pt x="314325" y="142875"/>
                  </a:lnTo>
                  <a:cubicBezTo>
                    <a:pt x="314325" y="70739"/>
                    <a:pt x="257810" y="12700"/>
                    <a:pt x="188595" y="12700"/>
                  </a:cubicBezTo>
                  <a:lnTo>
                    <a:pt x="138430" y="12700"/>
                  </a:lnTo>
                  <a:lnTo>
                    <a:pt x="138430" y="6350"/>
                  </a:lnTo>
                  <a:lnTo>
                    <a:pt x="138430" y="12700"/>
                  </a:lnTo>
                  <a:cubicBezTo>
                    <a:pt x="69215" y="12700"/>
                    <a:pt x="12700" y="70739"/>
                    <a:pt x="12700" y="142875"/>
                  </a:cubicBezTo>
                  <a:close/>
                </a:path>
              </a:pathLst>
            </a:custGeom>
            <a:solidFill>
              <a:srgbClr val="B8C3DF"/>
            </a:solidFill>
          </p:spPr>
        </p:sp>
      </p:grpSp>
      <p:sp>
        <p:nvSpPr>
          <p:cNvPr id="25" name="TextBox 25"/>
          <p:cNvSpPr txBox="1"/>
          <p:nvPr/>
        </p:nvSpPr>
        <p:spPr>
          <a:xfrm>
            <a:off x="2476202" y="6859041"/>
            <a:ext cx="2948285" cy="378024"/>
          </a:xfrm>
          <a:prstGeom prst="rect">
            <a:avLst/>
          </a:prstGeom>
        </p:spPr>
        <p:txBody>
          <a:bodyPr lIns="0" tIns="0" rIns="0" bIns="0" rtlCol="0" anchor="t">
            <a:spAutoFit/>
          </a:bodyPr>
          <a:lstStyle/>
          <a:p>
            <a:pPr algn="l">
              <a:lnSpc>
                <a:spcPts val="2875"/>
              </a:lnSpc>
            </a:pPr>
            <a:r>
              <a:rPr lang="en-US" sz="2312">
                <a:solidFill>
                  <a:srgbClr val="404155"/>
                </a:solidFill>
                <a:latin typeface="Alexandria"/>
                <a:ea typeface="Alexandria"/>
                <a:cs typeface="Alexandria"/>
                <a:sym typeface="Alexandria"/>
              </a:rPr>
              <a:t>4. Database Storage</a:t>
            </a:r>
          </a:p>
        </p:txBody>
      </p:sp>
      <p:sp>
        <p:nvSpPr>
          <p:cNvPr id="26" name="TextBox 26"/>
          <p:cNvSpPr txBox="1"/>
          <p:nvPr/>
        </p:nvSpPr>
        <p:spPr>
          <a:xfrm>
            <a:off x="2476202" y="7283202"/>
            <a:ext cx="14868376" cy="501253"/>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Validated log entries are securely inserted into the log_entries table in the MySQL database.</a:t>
            </a:r>
          </a:p>
        </p:txBody>
      </p:sp>
      <p:grpSp>
        <p:nvGrpSpPr>
          <p:cNvPr id="27" name="Group 27"/>
          <p:cNvGrpSpPr/>
          <p:nvPr/>
        </p:nvGrpSpPr>
        <p:grpSpPr>
          <a:xfrm>
            <a:off x="2235696" y="8219926"/>
            <a:ext cx="245269" cy="1424582"/>
            <a:chOff x="0" y="0"/>
            <a:chExt cx="327025" cy="1899443"/>
          </a:xfrm>
        </p:grpSpPr>
        <p:sp>
          <p:nvSpPr>
            <p:cNvPr id="28" name="Freeform 28"/>
            <p:cNvSpPr/>
            <p:nvPr/>
          </p:nvSpPr>
          <p:spPr>
            <a:xfrm>
              <a:off x="6350" y="6350"/>
              <a:ext cx="314325" cy="1886712"/>
            </a:xfrm>
            <a:custGeom>
              <a:avLst/>
              <a:gdLst/>
              <a:ahLst/>
              <a:cxnLst/>
              <a:rect l="l" t="t" r="r" b="b"/>
              <a:pathLst>
                <a:path w="314325" h="1886712">
                  <a:moveTo>
                    <a:pt x="0" y="136525"/>
                  </a:moveTo>
                  <a:cubicBezTo>
                    <a:pt x="0" y="61087"/>
                    <a:pt x="59182" y="0"/>
                    <a:pt x="132080" y="0"/>
                  </a:cubicBezTo>
                  <a:lnTo>
                    <a:pt x="182245" y="0"/>
                  </a:lnTo>
                  <a:cubicBezTo>
                    <a:pt x="255143" y="0"/>
                    <a:pt x="314325" y="61087"/>
                    <a:pt x="314325" y="136525"/>
                  </a:cubicBezTo>
                  <a:lnTo>
                    <a:pt x="314325" y="1750187"/>
                  </a:lnTo>
                  <a:cubicBezTo>
                    <a:pt x="314325" y="1825625"/>
                    <a:pt x="255143" y="1886712"/>
                    <a:pt x="182245" y="1886712"/>
                  </a:cubicBezTo>
                  <a:lnTo>
                    <a:pt x="132080" y="1886712"/>
                  </a:lnTo>
                  <a:cubicBezTo>
                    <a:pt x="59182" y="1886712"/>
                    <a:pt x="0" y="1825625"/>
                    <a:pt x="0" y="1750187"/>
                  </a:cubicBezTo>
                  <a:close/>
                </a:path>
              </a:pathLst>
            </a:custGeom>
            <a:solidFill>
              <a:srgbClr val="D2DDF9"/>
            </a:solidFill>
          </p:spPr>
        </p:sp>
        <p:sp>
          <p:nvSpPr>
            <p:cNvPr id="29" name="Freeform 29"/>
            <p:cNvSpPr/>
            <p:nvPr/>
          </p:nvSpPr>
          <p:spPr>
            <a:xfrm>
              <a:off x="0" y="0"/>
              <a:ext cx="327025" cy="1899412"/>
            </a:xfrm>
            <a:custGeom>
              <a:avLst/>
              <a:gdLst/>
              <a:ahLst/>
              <a:cxnLst/>
              <a:rect l="l" t="t" r="r" b="b"/>
              <a:pathLst>
                <a:path w="327025" h="1899412">
                  <a:moveTo>
                    <a:pt x="0" y="142875"/>
                  </a:moveTo>
                  <a:cubicBezTo>
                    <a:pt x="0" y="64135"/>
                    <a:pt x="61722" y="0"/>
                    <a:pt x="138430" y="0"/>
                  </a:cubicBezTo>
                  <a:lnTo>
                    <a:pt x="188595" y="0"/>
                  </a:lnTo>
                  <a:lnTo>
                    <a:pt x="188595" y="6350"/>
                  </a:lnTo>
                  <a:lnTo>
                    <a:pt x="188595" y="0"/>
                  </a:lnTo>
                  <a:lnTo>
                    <a:pt x="188595" y="6350"/>
                  </a:lnTo>
                  <a:lnTo>
                    <a:pt x="188595" y="0"/>
                  </a:lnTo>
                  <a:cubicBezTo>
                    <a:pt x="265303" y="0"/>
                    <a:pt x="327025" y="64135"/>
                    <a:pt x="327025" y="142875"/>
                  </a:cubicBezTo>
                  <a:lnTo>
                    <a:pt x="327025" y="1756537"/>
                  </a:lnTo>
                  <a:lnTo>
                    <a:pt x="320675" y="1756537"/>
                  </a:lnTo>
                  <a:lnTo>
                    <a:pt x="327025" y="1756537"/>
                  </a:lnTo>
                  <a:cubicBezTo>
                    <a:pt x="327025" y="1835277"/>
                    <a:pt x="265303" y="1899412"/>
                    <a:pt x="188595" y="1899412"/>
                  </a:cubicBezTo>
                  <a:lnTo>
                    <a:pt x="188595" y="1893062"/>
                  </a:lnTo>
                  <a:lnTo>
                    <a:pt x="188595" y="1899412"/>
                  </a:lnTo>
                  <a:lnTo>
                    <a:pt x="138430" y="1899412"/>
                  </a:lnTo>
                  <a:lnTo>
                    <a:pt x="138430" y="1893062"/>
                  </a:lnTo>
                  <a:lnTo>
                    <a:pt x="138430" y="1899412"/>
                  </a:lnTo>
                  <a:cubicBezTo>
                    <a:pt x="61722" y="1899412"/>
                    <a:pt x="0" y="1835277"/>
                    <a:pt x="0" y="1756537"/>
                  </a:cubicBezTo>
                  <a:lnTo>
                    <a:pt x="0" y="142875"/>
                  </a:lnTo>
                  <a:lnTo>
                    <a:pt x="6350" y="142875"/>
                  </a:lnTo>
                  <a:lnTo>
                    <a:pt x="0" y="142875"/>
                  </a:lnTo>
                  <a:moveTo>
                    <a:pt x="12700" y="142875"/>
                  </a:moveTo>
                  <a:lnTo>
                    <a:pt x="12700" y="1756537"/>
                  </a:lnTo>
                  <a:lnTo>
                    <a:pt x="6350" y="1756537"/>
                  </a:lnTo>
                  <a:lnTo>
                    <a:pt x="12700" y="1756537"/>
                  </a:lnTo>
                  <a:cubicBezTo>
                    <a:pt x="12700" y="1828673"/>
                    <a:pt x="69215" y="1886712"/>
                    <a:pt x="138430" y="1886712"/>
                  </a:cubicBezTo>
                  <a:lnTo>
                    <a:pt x="188595" y="1886712"/>
                  </a:lnTo>
                  <a:cubicBezTo>
                    <a:pt x="257810" y="1886712"/>
                    <a:pt x="314325" y="1828673"/>
                    <a:pt x="314325" y="1756537"/>
                  </a:cubicBezTo>
                  <a:lnTo>
                    <a:pt x="314325" y="142875"/>
                  </a:lnTo>
                  <a:lnTo>
                    <a:pt x="320675" y="142875"/>
                  </a:lnTo>
                  <a:lnTo>
                    <a:pt x="314325" y="142875"/>
                  </a:lnTo>
                  <a:cubicBezTo>
                    <a:pt x="314325" y="70739"/>
                    <a:pt x="257810" y="12700"/>
                    <a:pt x="188595" y="12700"/>
                  </a:cubicBezTo>
                  <a:lnTo>
                    <a:pt x="138430" y="12700"/>
                  </a:lnTo>
                  <a:lnTo>
                    <a:pt x="138430" y="6350"/>
                  </a:lnTo>
                  <a:lnTo>
                    <a:pt x="138430" y="12700"/>
                  </a:lnTo>
                  <a:cubicBezTo>
                    <a:pt x="69215" y="12700"/>
                    <a:pt x="12700" y="70739"/>
                    <a:pt x="12700" y="142875"/>
                  </a:cubicBezTo>
                  <a:close/>
                </a:path>
              </a:pathLst>
            </a:custGeom>
            <a:solidFill>
              <a:srgbClr val="B8C3DF"/>
            </a:solidFill>
          </p:spPr>
        </p:sp>
      </p:grpSp>
      <p:sp>
        <p:nvSpPr>
          <p:cNvPr id="30" name="TextBox 30"/>
          <p:cNvSpPr txBox="1"/>
          <p:nvPr/>
        </p:nvSpPr>
        <p:spPr>
          <a:xfrm>
            <a:off x="2687635" y="8450907"/>
            <a:ext cx="3552775" cy="358775"/>
          </a:xfrm>
          <a:prstGeom prst="rect">
            <a:avLst/>
          </a:prstGeom>
        </p:spPr>
        <p:txBody>
          <a:bodyPr lIns="0" tIns="0" rIns="0" bIns="0" rtlCol="0" anchor="t">
            <a:spAutoFit/>
          </a:bodyPr>
          <a:lstStyle/>
          <a:p>
            <a:pPr algn="l">
              <a:lnSpc>
                <a:spcPts val="2875"/>
              </a:lnSpc>
            </a:pPr>
            <a:r>
              <a:rPr lang="en-US" sz="2312">
                <a:solidFill>
                  <a:srgbClr val="404155"/>
                </a:solidFill>
                <a:latin typeface="Alexandria"/>
                <a:ea typeface="Alexandria"/>
                <a:cs typeface="Alexandria"/>
                <a:sym typeface="Alexandria"/>
              </a:rPr>
              <a:t>5. Report  Generation</a:t>
            </a:r>
          </a:p>
        </p:txBody>
      </p:sp>
      <p:sp>
        <p:nvSpPr>
          <p:cNvPr id="31" name="TextBox 31"/>
          <p:cNvSpPr txBox="1"/>
          <p:nvPr/>
        </p:nvSpPr>
        <p:spPr>
          <a:xfrm>
            <a:off x="2687635" y="8857307"/>
            <a:ext cx="15222140" cy="472679"/>
          </a:xfrm>
          <a:prstGeom prst="rect">
            <a:avLst/>
          </a:prstGeom>
        </p:spPr>
        <p:txBody>
          <a:bodyPr lIns="0" tIns="0" rIns="0" bIns="0" rtlCol="0" anchor="t">
            <a:spAutoFit/>
          </a:bodyPr>
          <a:lstStyle/>
          <a:p>
            <a:pPr algn="l">
              <a:lnSpc>
                <a:spcPts val="2937"/>
              </a:lnSpc>
            </a:pPr>
            <a:r>
              <a:rPr lang="en-US" sz="1812">
                <a:solidFill>
                  <a:srgbClr val="404155"/>
                </a:solidFill>
                <a:latin typeface="Arimo"/>
                <a:ea typeface="Arimo"/>
                <a:cs typeface="Arimo"/>
                <a:sym typeface="Arimo"/>
              </a:rPr>
              <a:t>SQL-based queries are executed via the CLI to generate various analytical reports, displayed in tabular format.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40008"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grpSp>
        <p:nvGrpSpPr>
          <p:cNvPr id="6" name="Group 6"/>
          <p:cNvGrpSpPr>
            <a:grpSpLocks noChangeAspect="1"/>
          </p:cNvGrpSpPr>
          <p:nvPr/>
        </p:nvGrpSpPr>
        <p:grpSpPr>
          <a:xfrm flipH="1">
            <a:off x="18202273" y="9686925"/>
            <a:ext cx="45719"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sp>
        <p:nvSpPr>
          <p:cNvPr id="8" name="TextBox 8"/>
          <p:cNvSpPr txBox="1"/>
          <p:nvPr/>
        </p:nvSpPr>
        <p:spPr>
          <a:xfrm>
            <a:off x="992238" y="2330649"/>
            <a:ext cx="6202264" cy="784622"/>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Core Features</a:t>
            </a:r>
          </a:p>
        </p:txBody>
      </p:sp>
      <p:grpSp>
        <p:nvGrpSpPr>
          <p:cNvPr id="9" name="Group 9"/>
          <p:cNvGrpSpPr/>
          <p:nvPr/>
        </p:nvGrpSpPr>
        <p:grpSpPr>
          <a:xfrm>
            <a:off x="987475" y="3606552"/>
            <a:ext cx="5278636" cy="2251770"/>
            <a:chOff x="0" y="0"/>
            <a:chExt cx="7038182" cy="3002360"/>
          </a:xfrm>
        </p:grpSpPr>
        <p:sp>
          <p:nvSpPr>
            <p:cNvPr id="10" name="Freeform 10"/>
            <p:cNvSpPr/>
            <p:nvPr/>
          </p:nvSpPr>
          <p:spPr>
            <a:xfrm>
              <a:off x="6350" y="6350"/>
              <a:ext cx="7025512" cy="2989707"/>
            </a:xfrm>
            <a:custGeom>
              <a:avLst/>
              <a:gdLst/>
              <a:ahLst/>
              <a:cxnLst/>
              <a:rect l="l" t="t" r="r" b="b"/>
              <a:pathLst>
                <a:path w="7025512" h="2989707">
                  <a:moveTo>
                    <a:pt x="0" y="138938"/>
                  </a:moveTo>
                  <a:cubicBezTo>
                    <a:pt x="0" y="62230"/>
                    <a:pt x="62357" y="0"/>
                    <a:pt x="139319" y="0"/>
                  </a:cubicBezTo>
                  <a:lnTo>
                    <a:pt x="6886194" y="0"/>
                  </a:lnTo>
                  <a:cubicBezTo>
                    <a:pt x="6963156" y="0"/>
                    <a:pt x="7025512" y="62230"/>
                    <a:pt x="7025512" y="138938"/>
                  </a:cubicBezTo>
                  <a:lnTo>
                    <a:pt x="7025512" y="2850769"/>
                  </a:lnTo>
                  <a:cubicBezTo>
                    <a:pt x="7025512" y="2927477"/>
                    <a:pt x="6963156" y="2989707"/>
                    <a:pt x="6886194" y="2989707"/>
                  </a:cubicBezTo>
                  <a:lnTo>
                    <a:pt x="139319" y="2989707"/>
                  </a:lnTo>
                  <a:cubicBezTo>
                    <a:pt x="62357" y="2989707"/>
                    <a:pt x="0" y="2927477"/>
                    <a:pt x="0" y="2850769"/>
                  </a:cubicBezTo>
                  <a:close/>
                </a:path>
              </a:pathLst>
            </a:custGeom>
            <a:solidFill>
              <a:srgbClr val="D2DDF9"/>
            </a:solidFill>
          </p:spPr>
        </p:sp>
        <p:sp>
          <p:nvSpPr>
            <p:cNvPr id="11" name="Freeform 11"/>
            <p:cNvSpPr/>
            <p:nvPr/>
          </p:nvSpPr>
          <p:spPr>
            <a:xfrm>
              <a:off x="0" y="0"/>
              <a:ext cx="7038212" cy="3002407"/>
            </a:xfrm>
            <a:custGeom>
              <a:avLst/>
              <a:gdLst/>
              <a:ahLst/>
              <a:cxnLst/>
              <a:rect l="l" t="t" r="r" b="b"/>
              <a:pathLst>
                <a:path w="7038212" h="3002407">
                  <a:moveTo>
                    <a:pt x="0" y="145288"/>
                  </a:moveTo>
                  <a:cubicBezTo>
                    <a:pt x="0" y="65024"/>
                    <a:pt x="65151" y="0"/>
                    <a:pt x="145669" y="0"/>
                  </a:cubicBezTo>
                  <a:lnTo>
                    <a:pt x="6892544" y="0"/>
                  </a:lnTo>
                  <a:lnTo>
                    <a:pt x="6892544" y="6350"/>
                  </a:lnTo>
                  <a:lnTo>
                    <a:pt x="6892544" y="0"/>
                  </a:lnTo>
                  <a:cubicBezTo>
                    <a:pt x="6972935" y="0"/>
                    <a:pt x="7038212" y="65024"/>
                    <a:pt x="7038212" y="145288"/>
                  </a:cubicBezTo>
                  <a:lnTo>
                    <a:pt x="7031862" y="145288"/>
                  </a:lnTo>
                  <a:lnTo>
                    <a:pt x="7038212" y="145288"/>
                  </a:lnTo>
                  <a:lnTo>
                    <a:pt x="7038212" y="2857119"/>
                  </a:lnTo>
                  <a:lnTo>
                    <a:pt x="7031862" y="2857119"/>
                  </a:lnTo>
                  <a:lnTo>
                    <a:pt x="7038212" y="2857119"/>
                  </a:lnTo>
                  <a:cubicBezTo>
                    <a:pt x="7038212" y="2937383"/>
                    <a:pt x="6973062" y="3002407"/>
                    <a:pt x="6892544" y="3002407"/>
                  </a:cubicBezTo>
                  <a:lnTo>
                    <a:pt x="6892544" y="2996057"/>
                  </a:lnTo>
                  <a:lnTo>
                    <a:pt x="6892544" y="3002407"/>
                  </a:lnTo>
                  <a:lnTo>
                    <a:pt x="145669" y="3002407"/>
                  </a:lnTo>
                  <a:lnTo>
                    <a:pt x="145669" y="2996057"/>
                  </a:lnTo>
                  <a:lnTo>
                    <a:pt x="145669" y="3002407"/>
                  </a:lnTo>
                  <a:cubicBezTo>
                    <a:pt x="65151" y="3002407"/>
                    <a:pt x="0" y="2937383"/>
                    <a:pt x="0" y="2857119"/>
                  </a:cubicBezTo>
                  <a:lnTo>
                    <a:pt x="0" y="145288"/>
                  </a:lnTo>
                  <a:lnTo>
                    <a:pt x="6350" y="145288"/>
                  </a:lnTo>
                  <a:lnTo>
                    <a:pt x="0" y="145288"/>
                  </a:lnTo>
                  <a:moveTo>
                    <a:pt x="12700" y="145288"/>
                  </a:moveTo>
                  <a:lnTo>
                    <a:pt x="12700" y="2857119"/>
                  </a:lnTo>
                  <a:lnTo>
                    <a:pt x="6350" y="2857119"/>
                  </a:lnTo>
                  <a:lnTo>
                    <a:pt x="12700" y="2857119"/>
                  </a:lnTo>
                  <a:cubicBezTo>
                    <a:pt x="12700" y="2930271"/>
                    <a:pt x="72136" y="2989707"/>
                    <a:pt x="145669" y="2989707"/>
                  </a:cubicBezTo>
                  <a:lnTo>
                    <a:pt x="6892544" y="2989707"/>
                  </a:lnTo>
                  <a:cubicBezTo>
                    <a:pt x="6965950" y="2989707"/>
                    <a:pt x="7025512" y="2930398"/>
                    <a:pt x="7025512" y="2857119"/>
                  </a:cubicBezTo>
                  <a:lnTo>
                    <a:pt x="7025512" y="145288"/>
                  </a:lnTo>
                  <a:cubicBezTo>
                    <a:pt x="7025513" y="72009"/>
                    <a:pt x="6965950" y="12700"/>
                    <a:pt x="6892544" y="12700"/>
                  </a:cubicBezTo>
                  <a:lnTo>
                    <a:pt x="145669" y="12700"/>
                  </a:lnTo>
                  <a:lnTo>
                    <a:pt x="145669" y="6350"/>
                  </a:lnTo>
                  <a:lnTo>
                    <a:pt x="145669" y="12700"/>
                  </a:lnTo>
                  <a:cubicBezTo>
                    <a:pt x="72136" y="12700"/>
                    <a:pt x="12700" y="72009"/>
                    <a:pt x="12700" y="145288"/>
                  </a:cubicBezTo>
                  <a:close/>
                </a:path>
              </a:pathLst>
            </a:custGeom>
            <a:solidFill>
              <a:srgbClr val="B8C3DF"/>
            </a:solidFill>
          </p:spPr>
        </p:sp>
      </p:grpSp>
      <p:sp>
        <p:nvSpPr>
          <p:cNvPr id="12" name="TextBox 12"/>
          <p:cNvSpPr txBox="1"/>
          <p:nvPr/>
        </p:nvSpPr>
        <p:spPr>
          <a:xfrm>
            <a:off x="1249710" y="3868788"/>
            <a:ext cx="3101131" cy="365741"/>
          </a:xfrm>
          <a:prstGeom prst="rect">
            <a:avLst/>
          </a:prstGeom>
        </p:spPr>
        <p:txBody>
          <a:bodyPr lIns="0" tIns="0" rIns="0" bIns="0" rtlCol="0" anchor="t">
            <a:spAutoFit/>
          </a:bodyPr>
          <a:lstStyle/>
          <a:p>
            <a:pPr algn="l">
              <a:lnSpc>
                <a:spcPts val="2999"/>
              </a:lnSpc>
            </a:pPr>
            <a:r>
              <a:rPr lang="en-US" sz="2437" dirty="0">
                <a:solidFill>
                  <a:srgbClr val="404155"/>
                </a:solidFill>
                <a:latin typeface="Alexandria"/>
                <a:ea typeface="Alexandria"/>
                <a:cs typeface="Alexandria"/>
                <a:sym typeface="Alexandria"/>
              </a:rPr>
              <a:t>Log Parsing</a:t>
            </a:r>
          </a:p>
        </p:txBody>
      </p:sp>
      <p:sp>
        <p:nvSpPr>
          <p:cNvPr id="13" name="TextBox 13"/>
          <p:cNvSpPr txBox="1"/>
          <p:nvPr/>
        </p:nvSpPr>
        <p:spPr>
          <a:xfrm>
            <a:off x="1249710" y="4310062"/>
            <a:ext cx="4754166" cy="1286024"/>
          </a:xfrm>
          <a:prstGeom prst="rect">
            <a:avLst/>
          </a:prstGeom>
        </p:spPr>
        <p:txBody>
          <a:bodyPr lIns="0" tIns="0" rIns="0" bIns="0" rtlCol="0" anchor="t">
            <a:spAutoFit/>
          </a:bodyPr>
          <a:lstStyle/>
          <a:p>
            <a:pPr algn="l">
              <a:lnSpc>
                <a:spcPts val="3125"/>
              </a:lnSpc>
            </a:pPr>
            <a:r>
              <a:rPr lang="en-US" sz="1937" dirty="0">
                <a:solidFill>
                  <a:srgbClr val="404155"/>
                </a:solidFill>
                <a:latin typeface="Arimo"/>
                <a:ea typeface="Arimo"/>
                <a:cs typeface="Arimo"/>
                <a:sym typeface="Arimo"/>
              </a:rPr>
              <a:t>Accurately parses Apache Common Log Format, handling diverse log entry structures.</a:t>
            </a:r>
          </a:p>
        </p:txBody>
      </p:sp>
      <p:grpSp>
        <p:nvGrpSpPr>
          <p:cNvPr id="14" name="Group 14"/>
          <p:cNvGrpSpPr/>
          <p:nvPr/>
        </p:nvGrpSpPr>
        <p:grpSpPr>
          <a:xfrm>
            <a:off x="6504534" y="3606552"/>
            <a:ext cx="5278785" cy="2251770"/>
            <a:chOff x="0" y="0"/>
            <a:chExt cx="7038380" cy="3002360"/>
          </a:xfrm>
        </p:grpSpPr>
        <p:sp>
          <p:nvSpPr>
            <p:cNvPr id="15" name="Freeform 15"/>
            <p:cNvSpPr/>
            <p:nvPr/>
          </p:nvSpPr>
          <p:spPr>
            <a:xfrm>
              <a:off x="6350" y="6350"/>
              <a:ext cx="7025767" cy="2989707"/>
            </a:xfrm>
            <a:custGeom>
              <a:avLst/>
              <a:gdLst/>
              <a:ahLst/>
              <a:cxnLst/>
              <a:rect l="l" t="t" r="r" b="b"/>
              <a:pathLst>
                <a:path w="7025767" h="2989707">
                  <a:moveTo>
                    <a:pt x="0" y="138938"/>
                  </a:moveTo>
                  <a:cubicBezTo>
                    <a:pt x="0" y="62230"/>
                    <a:pt x="62357" y="0"/>
                    <a:pt x="139319" y="0"/>
                  </a:cubicBezTo>
                  <a:lnTo>
                    <a:pt x="6886448" y="0"/>
                  </a:lnTo>
                  <a:cubicBezTo>
                    <a:pt x="6963410" y="0"/>
                    <a:pt x="7025767" y="62230"/>
                    <a:pt x="7025767" y="138938"/>
                  </a:cubicBezTo>
                  <a:lnTo>
                    <a:pt x="7025767" y="2850769"/>
                  </a:lnTo>
                  <a:cubicBezTo>
                    <a:pt x="7025767" y="2927477"/>
                    <a:pt x="6963410" y="2989707"/>
                    <a:pt x="6886448" y="2989707"/>
                  </a:cubicBezTo>
                  <a:lnTo>
                    <a:pt x="139319" y="2989707"/>
                  </a:lnTo>
                  <a:cubicBezTo>
                    <a:pt x="62357" y="2989707"/>
                    <a:pt x="0" y="2927477"/>
                    <a:pt x="0" y="2850769"/>
                  </a:cubicBezTo>
                  <a:close/>
                </a:path>
              </a:pathLst>
            </a:custGeom>
            <a:solidFill>
              <a:srgbClr val="D2DDF9"/>
            </a:solidFill>
          </p:spPr>
        </p:sp>
        <p:sp>
          <p:nvSpPr>
            <p:cNvPr id="16" name="Freeform 16"/>
            <p:cNvSpPr/>
            <p:nvPr/>
          </p:nvSpPr>
          <p:spPr>
            <a:xfrm>
              <a:off x="0" y="0"/>
              <a:ext cx="7038467" cy="3002407"/>
            </a:xfrm>
            <a:custGeom>
              <a:avLst/>
              <a:gdLst/>
              <a:ahLst/>
              <a:cxnLst/>
              <a:rect l="l" t="t" r="r" b="b"/>
              <a:pathLst>
                <a:path w="7038467" h="3002407">
                  <a:moveTo>
                    <a:pt x="0" y="145288"/>
                  </a:moveTo>
                  <a:cubicBezTo>
                    <a:pt x="0" y="65024"/>
                    <a:pt x="65151" y="0"/>
                    <a:pt x="145669" y="0"/>
                  </a:cubicBezTo>
                  <a:lnTo>
                    <a:pt x="6892798" y="0"/>
                  </a:lnTo>
                  <a:lnTo>
                    <a:pt x="6892798" y="6350"/>
                  </a:lnTo>
                  <a:lnTo>
                    <a:pt x="6892798" y="0"/>
                  </a:lnTo>
                  <a:cubicBezTo>
                    <a:pt x="6973189" y="0"/>
                    <a:pt x="7038467" y="65024"/>
                    <a:pt x="7038467" y="145288"/>
                  </a:cubicBezTo>
                  <a:lnTo>
                    <a:pt x="7032117" y="145288"/>
                  </a:lnTo>
                  <a:lnTo>
                    <a:pt x="7038467" y="145288"/>
                  </a:lnTo>
                  <a:lnTo>
                    <a:pt x="7038467" y="2857119"/>
                  </a:lnTo>
                  <a:lnTo>
                    <a:pt x="7032117" y="2857119"/>
                  </a:lnTo>
                  <a:lnTo>
                    <a:pt x="7038467" y="2857119"/>
                  </a:lnTo>
                  <a:cubicBezTo>
                    <a:pt x="7038467" y="2937383"/>
                    <a:pt x="6973316" y="3002407"/>
                    <a:pt x="6892798" y="3002407"/>
                  </a:cubicBezTo>
                  <a:lnTo>
                    <a:pt x="6892798" y="2996057"/>
                  </a:lnTo>
                  <a:lnTo>
                    <a:pt x="6892798" y="3002407"/>
                  </a:lnTo>
                  <a:lnTo>
                    <a:pt x="145669" y="3002407"/>
                  </a:lnTo>
                  <a:lnTo>
                    <a:pt x="145669" y="2996057"/>
                  </a:lnTo>
                  <a:lnTo>
                    <a:pt x="145669" y="3002407"/>
                  </a:lnTo>
                  <a:cubicBezTo>
                    <a:pt x="65151" y="3002407"/>
                    <a:pt x="0" y="2937383"/>
                    <a:pt x="0" y="2857119"/>
                  </a:cubicBezTo>
                  <a:lnTo>
                    <a:pt x="0" y="145288"/>
                  </a:lnTo>
                  <a:lnTo>
                    <a:pt x="6350" y="145288"/>
                  </a:lnTo>
                  <a:lnTo>
                    <a:pt x="0" y="145288"/>
                  </a:lnTo>
                  <a:moveTo>
                    <a:pt x="12700" y="145288"/>
                  </a:moveTo>
                  <a:lnTo>
                    <a:pt x="12700" y="2857119"/>
                  </a:lnTo>
                  <a:lnTo>
                    <a:pt x="6350" y="2857119"/>
                  </a:lnTo>
                  <a:lnTo>
                    <a:pt x="12700" y="2857119"/>
                  </a:lnTo>
                  <a:cubicBezTo>
                    <a:pt x="12700" y="2930271"/>
                    <a:pt x="72136" y="2989707"/>
                    <a:pt x="145669" y="2989707"/>
                  </a:cubicBezTo>
                  <a:lnTo>
                    <a:pt x="6892798" y="2989707"/>
                  </a:lnTo>
                  <a:cubicBezTo>
                    <a:pt x="6966204" y="2989707"/>
                    <a:pt x="7025767" y="2930398"/>
                    <a:pt x="7025767" y="2857119"/>
                  </a:cubicBezTo>
                  <a:lnTo>
                    <a:pt x="7025767" y="145288"/>
                  </a:lnTo>
                  <a:cubicBezTo>
                    <a:pt x="7025640" y="72009"/>
                    <a:pt x="6966204" y="12700"/>
                    <a:pt x="6892798" y="12700"/>
                  </a:cubicBezTo>
                  <a:lnTo>
                    <a:pt x="145669" y="12700"/>
                  </a:lnTo>
                  <a:lnTo>
                    <a:pt x="145669" y="6350"/>
                  </a:lnTo>
                  <a:lnTo>
                    <a:pt x="145669" y="12700"/>
                  </a:lnTo>
                  <a:cubicBezTo>
                    <a:pt x="72136" y="12700"/>
                    <a:pt x="12700" y="72009"/>
                    <a:pt x="12700" y="145288"/>
                  </a:cubicBezTo>
                  <a:close/>
                </a:path>
              </a:pathLst>
            </a:custGeom>
            <a:solidFill>
              <a:srgbClr val="B8C3DF"/>
            </a:solidFill>
          </p:spPr>
        </p:sp>
      </p:grpSp>
      <p:sp>
        <p:nvSpPr>
          <p:cNvPr id="17" name="TextBox 17"/>
          <p:cNvSpPr txBox="1"/>
          <p:nvPr/>
        </p:nvSpPr>
        <p:spPr>
          <a:xfrm>
            <a:off x="6766769" y="3868788"/>
            <a:ext cx="4571032" cy="361950"/>
          </a:xfrm>
          <a:prstGeom prst="rect">
            <a:avLst/>
          </a:prstGeom>
        </p:spPr>
        <p:txBody>
          <a:bodyPr lIns="0" tIns="0" rIns="0" bIns="0" rtlCol="0" anchor="t">
            <a:spAutoFit/>
          </a:bodyPr>
          <a:lstStyle/>
          <a:p>
            <a:pPr algn="l">
              <a:lnSpc>
                <a:spcPts val="2999"/>
              </a:lnSpc>
            </a:pPr>
            <a:r>
              <a:rPr lang="en-US" sz="2437" dirty="0">
                <a:solidFill>
                  <a:srgbClr val="404155"/>
                </a:solidFill>
                <a:latin typeface="Alexandria"/>
                <a:ea typeface="Alexandria"/>
                <a:cs typeface="Alexandria"/>
                <a:sym typeface="Alexandria"/>
              </a:rPr>
              <a:t>User Agent Normalization</a:t>
            </a:r>
          </a:p>
        </p:txBody>
      </p:sp>
      <p:sp>
        <p:nvSpPr>
          <p:cNvPr id="18" name="TextBox 18"/>
          <p:cNvSpPr txBox="1"/>
          <p:nvPr/>
        </p:nvSpPr>
        <p:spPr>
          <a:xfrm>
            <a:off x="6766769" y="4485977"/>
            <a:ext cx="4754315" cy="1286024"/>
          </a:xfrm>
          <a:prstGeom prst="rect">
            <a:avLst/>
          </a:prstGeom>
        </p:spPr>
        <p:txBody>
          <a:bodyPr lIns="0" tIns="0" rIns="0" bIns="0" rtlCol="0" anchor="t">
            <a:spAutoFit/>
          </a:bodyPr>
          <a:lstStyle/>
          <a:p>
            <a:pPr algn="l">
              <a:lnSpc>
                <a:spcPts val="3125"/>
              </a:lnSpc>
            </a:pPr>
            <a:r>
              <a:rPr lang="en-US" sz="1937" dirty="0">
                <a:solidFill>
                  <a:srgbClr val="404155"/>
                </a:solidFill>
                <a:latin typeface="Arimo"/>
                <a:ea typeface="Arimo"/>
                <a:cs typeface="Arimo"/>
                <a:sym typeface="Arimo"/>
              </a:rPr>
              <a:t>Extracts and normalizes user agent data, providing insights into client OS, browser, and device.</a:t>
            </a:r>
          </a:p>
        </p:txBody>
      </p:sp>
      <p:grpSp>
        <p:nvGrpSpPr>
          <p:cNvPr id="19" name="Group 19"/>
          <p:cNvGrpSpPr/>
          <p:nvPr/>
        </p:nvGrpSpPr>
        <p:grpSpPr>
          <a:xfrm>
            <a:off x="12021741" y="3606552"/>
            <a:ext cx="5278636" cy="2251770"/>
            <a:chOff x="0" y="0"/>
            <a:chExt cx="7038182" cy="3002360"/>
          </a:xfrm>
        </p:grpSpPr>
        <p:sp>
          <p:nvSpPr>
            <p:cNvPr id="20" name="Freeform 20"/>
            <p:cNvSpPr/>
            <p:nvPr/>
          </p:nvSpPr>
          <p:spPr>
            <a:xfrm>
              <a:off x="6350" y="6350"/>
              <a:ext cx="7025512" cy="2989707"/>
            </a:xfrm>
            <a:custGeom>
              <a:avLst/>
              <a:gdLst/>
              <a:ahLst/>
              <a:cxnLst/>
              <a:rect l="l" t="t" r="r" b="b"/>
              <a:pathLst>
                <a:path w="7025512" h="2989707">
                  <a:moveTo>
                    <a:pt x="0" y="138938"/>
                  </a:moveTo>
                  <a:cubicBezTo>
                    <a:pt x="0" y="62230"/>
                    <a:pt x="62357" y="0"/>
                    <a:pt x="139319" y="0"/>
                  </a:cubicBezTo>
                  <a:lnTo>
                    <a:pt x="6886194" y="0"/>
                  </a:lnTo>
                  <a:cubicBezTo>
                    <a:pt x="6963156" y="0"/>
                    <a:pt x="7025512" y="62230"/>
                    <a:pt x="7025512" y="138938"/>
                  </a:cubicBezTo>
                  <a:lnTo>
                    <a:pt x="7025512" y="2850769"/>
                  </a:lnTo>
                  <a:cubicBezTo>
                    <a:pt x="7025512" y="2927477"/>
                    <a:pt x="6963156" y="2989707"/>
                    <a:pt x="6886194" y="2989707"/>
                  </a:cubicBezTo>
                  <a:lnTo>
                    <a:pt x="139319" y="2989707"/>
                  </a:lnTo>
                  <a:cubicBezTo>
                    <a:pt x="62357" y="2989707"/>
                    <a:pt x="0" y="2927477"/>
                    <a:pt x="0" y="2850769"/>
                  </a:cubicBezTo>
                  <a:close/>
                </a:path>
              </a:pathLst>
            </a:custGeom>
            <a:solidFill>
              <a:srgbClr val="D2DDF9"/>
            </a:solidFill>
          </p:spPr>
        </p:sp>
        <p:sp>
          <p:nvSpPr>
            <p:cNvPr id="21" name="Freeform 21"/>
            <p:cNvSpPr/>
            <p:nvPr/>
          </p:nvSpPr>
          <p:spPr>
            <a:xfrm>
              <a:off x="0" y="0"/>
              <a:ext cx="7038212" cy="3002407"/>
            </a:xfrm>
            <a:custGeom>
              <a:avLst/>
              <a:gdLst/>
              <a:ahLst/>
              <a:cxnLst/>
              <a:rect l="l" t="t" r="r" b="b"/>
              <a:pathLst>
                <a:path w="7038212" h="3002407">
                  <a:moveTo>
                    <a:pt x="0" y="145288"/>
                  </a:moveTo>
                  <a:cubicBezTo>
                    <a:pt x="0" y="65024"/>
                    <a:pt x="65151" y="0"/>
                    <a:pt x="145669" y="0"/>
                  </a:cubicBezTo>
                  <a:lnTo>
                    <a:pt x="6892544" y="0"/>
                  </a:lnTo>
                  <a:lnTo>
                    <a:pt x="6892544" y="6350"/>
                  </a:lnTo>
                  <a:lnTo>
                    <a:pt x="6892544" y="0"/>
                  </a:lnTo>
                  <a:cubicBezTo>
                    <a:pt x="6972935" y="0"/>
                    <a:pt x="7038212" y="65024"/>
                    <a:pt x="7038212" y="145288"/>
                  </a:cubicBezTo>
                  <a:lnTo>
                    <a:pt x="7031862" y="145288"/>
                  </a:lnTo>
                  <a:lnTo>
                    <a:pt x="7038212" y="145288"/>
                  </a:lnTo>
                  <a:lnTo>
                    <a:pt x="7038212" y="2857119"/>
                  </a:lnTo>
                  <a:lnTo>
                    <a:pt x="7031862" y="2857119"/>
                  </a:lnTo>
                  <a:lnTo>
                    <a:pt x="7038212" y="2857119"/>
                  </a:lnTo>
                  <a:cubicBezTo>
                    <a:pt x="7038212" y="2937383"/>
                    <a:pt x="6973062" y="3002407"/>
                    <a:pt x="6892544" y="3002407"/>
                  </a:cubicBezTo>
                  <a:lnTo>
                    <a:pt x="6892544" y="2996057"/>
                  </a:lnTo>
                  <a:lnTo>
                    <a:pt x="6892544" y="3002407"/>
                  </a:lnTo>
                  <a:lnTo>
                    <a:pt x="145669" y="3002407"/>
                  </a:lnTo>
                  <a:lnTo>
                    <a:pt x="145669" y="2996057"/>
                  </a:lnTo>
                  <a:lnTo>
                    <a:pt x="145669" y="3002407"/>
                  </a:lnTo>
                  <a:cubicBezTo>
                    <a:pt x="65151" y="3002407"/>
                    <a:pt x="0" y="2937383"/>
                    <a:pt x="0" y="2857119"/>
                  </a:cubicBezTo>
                  <a:lnTo>
                    <a:pt x="0" y="145288"/>
                  </a:lnTo>
                  <a:lnTo>
                    <a:pt x="6350" y="145288"/>
                  </a:lnTo>
                  <a:lnTo>
                    <a:pt x="0" y="145288"/>
                  </a:lnTo>
                  <a:moveTo>
                    <a:pt x="12700" y="145288"/>
                  </a:moveTo>
                  <a:lnTo>
                    <a:pt x="12700" y="2857119"/>
                  </a:lnTo>
                  <a:lnTo>
                    <a:pt x="6350" y="2857119"/>
                  </a:lnTo>
                  <a:lnTo>
                    <a:pt x="12700" y="2857119"/>
                  </a:lnTo>
                  <a:cubicBezTo>
                    <a:pt x="12700" y="2930271"/>
                    <a:pt x="72136" y="2989707"/>
                    <a:pt x="145669" y="2989707"/>
                  </a:cubicBezTo>
                  <a:lnTo>
                    <a:pt x="6892544" y="2989707"/>
                  </a:lnTo>
                  <a:cubicBezTo>
                    <a:pt x="6965950" y="2989707"/>
                    <a:pt x="7025512" y="2930398"/>
                    <a:pt x="7025512" y="2857119"/>
                  </a:cubicBezTo>
                  <a:lnTo>
                    <a:pt x="7025512" y="145288"/>
                  </a:lnTo>
                  <a:cubicBezTo>
                    <a:pt x="7025513" y="72009"/>
                    <a:pt x="6965950" y="12700"/>
                    <a:pt x="6892544" y="12700"/>
                  </a:cubicBezTo>
                  <a:lnTo>
                    <a:pt x="145669" y="12700"/>
                  </a:lnTo>
                  <a:lnTo>
                    <a:pt x="145669" y="6350"/>
                  </a:lnTo>
                  <a:lnTo>
                    <a:pt x="145669" y="12700"/>
                  </a:lnTo>
                  <a:cubicBezTo>
                    <a:pt x="72136" y="12700"/>
                    <a:pt x="12700" y="72009"/>
                    <a:pt x="12700" y="145288"/>
                  </a:cubicBezTo>
                  <a:close/>
                </a:path>
              </a:pathLst>
            </a:custGeom>
            <a:solidFill>
              <a:srgbClr val="B8C3DF"/>
            </a:solidFill>
          </p:spPr>
        </p:sp>
      </p:grpSp>
      <p:sp>
        <p:nvSpPr>
          <p:cNvPr id="22" name="TextBox 22"/>
          <p:cNvSpPr txBox="1"/>
          <p:nvPr/>
        </p:nvSpPr>
        <p:spPr>
          <a:xfrm>
            <a:off x="12283976" y="3868788"/>
            <a:ext cx="3101131" cy="387698"/>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MySQL Integration</a:t>
            </a:r>
          </a:p>
        </p:txBody>
      </p:sp>
      <p:sp>
        <p:nvSpPr>
          <p:cNvPr id="23" name="TextBox 23"/>
          <p:cNvSpPr txBox="1"/>
          <p:nvPr/>
        </p:nvSpPr>
        <p:spPr>
          <a:xfrm>
            <a:off x="12283976" y="4310062"/>
            <a:ext cx="4754166" cy="1286024"/>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Efficiently stores and retrieves log records using a robust MySQL database backend.</a:t>
            </a:r>
          </a:p>
        </p:txBody>
      </p:sp>
      <p:grpSp>
        <p:nvGrpSpPr>
          <p:cNvPr id="24" name="Group 24"/>
          <p:cNvGrpSpPr/>
          <p:nvPr/>
        </p:nvGrpSpPr>
        <p:grpSpPr>
          <a:xfrm>
            <a:off x="987475" y="6096744"/>
            <a:ext cx="8037165" cy="1854845"/>
            <a:chOff x="0" y="0"/>
            <a:chExt cx="10716220" cy="2473127"/>
          </a:xfrm>
        </p:grpSpPr>
        <p:sp>
          <p:nvSpPr>
            <p:cNvPr id="25" name="Freeform 25"/>
            <p:cNvSpPr/>
            <p:nvPr/>
          </p:nvSpPr>
          <p:spPr>
            <a:xfrm>
              <a:off x="6350" y="6350"/>
              <a:ext cx="10703433" cy="2460371"/>
            </a:xfrm>
            <a:custGeom>
              <a:avLst/>
              <a:gdLst/>
              <a:ahLst/>
              <a:cxnLst/>
              <a:rect l="l" t="t" r="r" b="b"/>
              <a:pathLst>
                <a:path w="10703433" h="2460371">
                  <a:moveTo>
                    <a:pt x="0" y="138938"/>
                  </a:moveTo>
                  <a:cubicBezTo>
                    <a:pt x="0" y="62230"/>
                    <a:pt x="62484" y="0"/>
                    <a:pt x="139446" y="0"/>
                  </a:cubicBezTo>
                  <a:lnTo>
                    <a:pt x="10563987" y="0"/>
                  </a:lnTo>
                  <a:cubicBezTo>
                    <a:pt x="10641076" y="0"/>
                    <a:pt x="10703433" y="62230"/>
                    <a:pt x="10703433" y="138938"/>
                  </a:cubicBezTo>
                  <a:lnTo>
                    <a:pt x="10703433" y="2321433"/>
                  </a:lnTo>
                  <a:cubicBezTo>
                    <a:pt x="10703433" y="2398141"/>
                    <a:pt x="10640949" y="2460371"/>
                    <a:pt x="10563987" y="2460371"/>
                  </a:cubicBezTo>
                  <a:lnTo>
                    <a:pt x="139446" y="2460371"/>
                  </a:lnTo>
                  <a:cubicBezTo>
                    <a:pt x="62484" y="2460371"/>
                    <a:pt x="0" y="2398268"/>
                    <a:pt x="0" y="2321433"/>
                  </a:cubicBezTo>
                  <a:close/>
                </a:path>
              </a:pathLst>
            </a:custGeom>
            <a:solidFill>
              <a:srgbClr val="D2DDF9"/>
            </a:solidFill>
          </p:spPr>
        </p:sp>
        <p:sp>
          <p:nvSpPr>
            <p:cNvPr id="26" name="Freeform 26"/>
            <p:cNvSpPr/>
            <p:nvPr/>
          </p:nvSpPr>
          <p:spPr>
            <a:xfrm>
              <a:off x="0" y="0"/>
              <a:ext cx="10716133" cy="2473071"/>
            </a:xfrm>
            <a:custGeom>
              <a:avLst/>
              <a:gdLst/>
              <a:ahLst/>
              <a:cxnLst/>
              <a:rect l="l" t="t" r="r" b="b"/>
              <a:pathLst>
                <a:path w="10716133" h="2473071">
                  <a:moveTo>
                    <a:pt x="0" y="145288"/>
                  </a:moveTo>
                  <a:cubicBezTo>
                    <a:pt x="0" y="65024"/>
                    <a:pt x="65278" y="0"/>
                    <a:pt x="145796" y="0"/>
                  </a:cubicBezTo>
                  <a:lnTo>
                    <a:pt x="10570337" y="0"/>
                  </a:lnTo>
                  <a:lnTo>
                    <a:pt x="10570337" y="6350"/>
                  </a:lnTo>
                  <a:lnTo>
                    <a:pt x="10570337" y="0"/>
                  </a:lnTo>
                  <a:cubicBezTo>
                    <a:pt x="10650855" y="0"/>
                    <a:pt x="10716133" y="65024"/>
                    <a:pt x="10716133" y="145288"/>
                  </a:cubicBezTo>
                  <a:lnTo>
                    <a:pt x="10709783" y="145288"/>
                  </a:lnTo>
                  <a:lnTo>
                    <a:pt x="10716133" y="145288"/>
                  </a:lnTo>
                  <a:lnTo>
                    <a:pt x="10716133" y="2327783"/>
                  </a:lnTo>
                  <a:lnTo>
                    <a:pt x="10709783" y="2327783"/>
                  </a:lnTo>
                  <a:lnTo>
                    <a:pt x="10716133" y="2327783"/>
                  </a:lnTo>
                  <a:cubicBezTo>
                    <a:pt x="10716133" y="2408047"/>
                    <a:pt x="10650855" y="2473071"/>
                    <a:pt x="10570337" y="2473071"/>
                  </a:cubicBezTo>
                  <a:lnTo>
                    <a:pt x="10570337" y="2466721"/>
                  </a:lnTo>
                  <a:lnTo>
                    <a:pt x="10570337" y="2473071"/>
                  </a:lnTo>
                  <a:lnTo>
                    <a:pt x="145796" y="2473071"/>
                  </a:lnTo>
                  <a:lnTo>
                    <a:pt x="145796" y="2466721"/>
                  </a:lnTo>
                  <a:lnTo>
                    <a:pt x="145796" y="2473071"/>
                  </a:lnTo>
                  <a:cubicBezTo>
                    <a:pt x="65278" y="2473071"/>
                    <a:pt x="0" y="2408047"/>
                    <a:pt x="0" y="2327783"/>
                  </a:cubicBezTo>
                  <a:lnTo>
                    <a:pt x="0" y="145288"/>
                  </a:lnTo>
                  <a:lnTo>
                    <a:pt x="6350" y="145288"/>
                  </a:lnTo>
                  <a:lnTo>
                    <a:pt x="0" y="145288"/>
                  </a:lnTo>
                  <a:moveTo>
                    <a:pt x="12700" y="145288"/>
                  </a:moveTo>
                  <a:lnTo>
                    <a:pt x="12700" y="2327783"/>
                  </a:lnTo>
                  <a:lnTo>
                    <a:pt x="6350" y="2327783"/>
                  </a:lnTo>
                  <a:lnTo>
                    <a:pt x="12700" y="2327783"/>
                  </a:lnTo>
                  <a:cubicBezTo>
                    <a:pt x="12700" y="2400935"/>
                    <a:pt x="72263" y="2460371"/>
                    <a:pt x="145796" y="2460371"/>
                  </a:cubicBezTo>
                  <a:lnTo>
                    <a:pt x="10570337" y="2460371"/>
                  </a:lnTo>
                  <a:cubicBezTo>
                    <a:pt x="10643870" y="2460371"/>
                    <a:pt x="10703433" y="2400935"/>
                    <a:pt x="10703433" y="2327783"/>
                  </a:cubicBezTo>
                  <a:lnTo>
                    <a:pt x="10703433" y="145288"/>
                  </a:lnTo>
                  <a:cubicBezTo>
                    <a:pt x="10703560" y="72136"/>
                    <a:pt x="10643997" y="12700"/>
                    <a:pt x="10570337" y="12700"/>
                  </a:cubicBezTo>
                  <a:lnTo>
                    <a:pt x="145796" y="12700"/>
                  </a:lnTo>
                  <a:lnTo>
                    <a:pt x="145796" y="6350"/>
                  </a:lnTo>
                  <a:lnTo>
                    <a:pt x="145796" y="12700"/>
                  </a:lnTo>
                  <a:cubicBezTo>
                    <a:pt x="72263" y="12700"/>
                    <a:pt x="12700" y="72136"/>
                    <a:pt x="12700" y="145288"/>
                  </a:cubicBezTo>
                  <a:close/>
                </a:path>
              </a:pathLst>
            </a:custGeom>
            <a:solidFill>
              <a:srgbClr val="B8C3DF"/>
            </a:solidFill>
          </p:spPr>
        </p:sp>
      </p:grpSp>
      <p:sp>
        <p:nvSpPr>
          <p:cNvPr id="27" name="TextBox 27"/>
          <p:cNvSpPr txBox="1"/>
          <p:nvPr/>
        </p:nvSpPr>
        <p:spPr>
          <a:xfrm>
            <a:off x="1249710" y="6358979"/>
            <a:ext cx="4365865" cy="361950"/>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CLI Report Generation</a:t>
            </a:r>
          </a:p>
        </p:txBody>
      </p:sp>
      <p:sp>
        <p:nvSpPr>
          <p:cNvPr id="28" name="TextBox 28"/>
          <p:cNvSpPr txBox="1"/>
          <p:nvPr/>
        </p:nvSpPr>
        <p:spPr>
          <a:xfrm>
            <a:off x="1249710" y="6800255"/>
            <a:ext cx="7512695"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Supports command-line interface-based report generation with clear, tabular output.</a:t>
            </a:r>
          </a:p>
        </p:txBody>
      </p:sp>
      <p:grpSp>
        <p:nvGrpSpPr>
          <p:cNvPr id="29" name="Group 29"/>
          <p:cNvGrpSpPr/>
          <p:nvPr/>
        </p:nvGrpSpPr>
        <p:grpSpPr>
          <a:xfrm>
            <a:off x="9263062" y="6096744"/>
            <a:ext cx="8037314" cy="1854845"/>
            <a:chOff x="0" y="0"/>
            <a:chExt cx="10716418" cy="2473127"/>
          </a:xfrm>
        </p:grpSpPr>
        <p:sp>
          <p:nvSpPr>
            <p:cNvPr id="30" name="Freeform 30"/>
            <p:cNvSpPr/>
            <p:nvPr/>
          </p:nvSpPr>
          <p:spPr>
            <a:xfrm>
              <a:off x="6350" y="6350"/>
              <a:ext cx="10703687" cy="2460371"/>
            </a:xfrm>
            <a:custGeom>
              <a:avLst/>
              <a:gdLst/>
              <a:ahLst/>
              <a:cxnLst/>
              <a:rect l="l" t="t" r="r" b="b"/>
              <a:pathLst>
                <a:path w="10703687" h="2460371">
                  <a:moveTo>
                    <a:pt x="0" y="138938"/>
                  </a:moveTo>
                  <a:cubicBezTo>
                    <a:pt x="0" y="62230"/>
                    <a:pt x="62484" y="0"/>
                    <a:pt x="139446" y="0"/>
                  </a:cubicBezTo>
                  <a:lnTo>
                    <a:pt x="10564241" y="0"/>
                  </a:lnTo>
                  <a:cubicBezTo>
                    <a:pt x="10641330" y="0"/>
                    <a:pt x="10703687" y="62230"/>
                    <a:pt x="10703687" y="138938"/>
                  </a:cubicBezTo>
                  <a:lnTo>
                    <a:pt x="10703687" y="2321433"/>
                  </a:lnTo>
                  <a:cubicBezTo>
                    <a:pt x="10703687" y="2398141"/>
                    <a:pt x="10641203" y="2460371"/>
                    <a:pt x="10564241" y="2460371"/>
                  </a:cubicBezTo>
                  <a:lnTo>
                    <a:pt x="139446" y="2460371"/>
                  </a:lnTo>
                  <a:cubicBezTo>
                    <a:pt x="62484" y="2460371"/>
                    <a:pt x="0" y="2398268"/>
                    <a:pt x="0" y="2321433"/>
                  </a:cubicBezTo>
                  <a:close/>
                </a:path>
              </a:pathLst>
            </a:custGeom>
            <a:solidFill>
              <a:srgbClr val="D2DDF9"/>
            </a:solidFill>
          </p:spPr>
        </p:sp>
        <p:sp>
          <p:nvSpPr>
            <p:cNvPr id="31" name="Freeform 31"/>
            <p:cNvSpPr/>
            <p:nvPr/>
          </p:nvSpPr>
          <p:spPr>
            <a:xfrm>
              <a:off x="0" y="0"/>
              <a:ext cx="10716387" cy="2473071"/>
            </a:xfrm>
            <a:custGeom>
              <a:avLst/>
              <a:gdLst/>
              <a:ahLst/>
              <a:cxnLst/>
              <a:rect l="l" t="t" r="r" b="b"/>
              <a:pathLst>
                <a:path w="10716387" h="2473071">
                  <a:moveTo>
                    <a:pt x="0" y="145288"/>
                  </a:moveTo>
                  <a:cubicBezTo>
                    <a:pt x="0" y="65024"/>
                    <a:pt x="65278" y="0"/>
                    <a:pt x="145796" y="0"/>
                  </a:cubicBezTo>
                  <a:lnTo>
                    <a:pt x="10570591" y="0"/>
                  </a:lnTo>
                  <a:lnTo>
                    <a:pt x="10570591" y="6350"/>
                  </a:lnTo>
                  <a:lnTo>
                    <a:pt x="10570591" y="0"/>
                  </a:lnTo>
                  <a:cubicBezTo>
                    <a:pt x="10651110" y="0"/>
                    <a:pt x="10716387" y="65024"/>
                    <a:pt x="10716387" y="145288"/>
                  </a:cubicBezTo>
                  <a:lnTo>
                    <a:pt x="10710037" y="145288"/>
                  </a:lnTo>
                  <a:lnTo>
                    <a:pt x="10716387" y="145288"/>
                  </a:lnTo>
                  <a:lnTo>
                    <a:pt x="10716387" y="2327783"/>
                  </a:lnTo>
                  <a:lnTo>
                    <a:pt x="10710037" y="2327783"/>
                  </a:lnTo>
                  <a:lnTo>
                    <a:pt x="10716387" y="2327783"/>
                  </a:lnTo>
                  <a:cubicBezTo>
                    <a:pt x="10716387" y="2408047"/>
                    <a:pt x="10651110" y="2473071"/>
                    <a:pt x="10570591" y="2473071"/>
                  </a:cubicBezTo>
                  <a:lnTo>
                    <a:pt x="10570591" y="2466721"/>
                  </a:lnTo>
                  <a:lnTo>
                    <a:pt x="10570591" y="2473071"/>
                  </a:lnTo>
                  <a:lnTo>
                    <a:pt x="145796" y="2473071"/>
                  </a:lnTo>
                  <a:lnTo>
                    <a:pt x="145796" y="2466721"/>
                  </a:lnTo>
                  <a:lnTo>
                    <a:pt x="145796" y="2473071"/>
                  </a:lnTo>
                  <a:cubicBezTo>
                    <a:pt x="65278" y="2473071"/>
                    <a:pt x="0" y="2408047"/>
                    <a:pt x="0" y="2327783"/>
                  </a:cubicBezTo>
                  <a:lnTo>
                    <a:pt x="0" y="145288"/>
                  </a:lnTo>
                  <a:lnTo>
                    <a:pt x="6350" y="145288"/>
                  </a:lnTo>
                  <a:lnTo>
                    <a:pt x="0" y="145288"/>
                  </a:lnTo>
                  <a:moveTo>
                    <a:pt x="12700" y="145288"/>
                  </a:moveTo>
                  <a:lnTo>
                    <a:pt x="12700" y="2327783"/>
                  </a:lnTo>
                  <a:lnTo>
                    <a:pt x="6350" y="2327783"/>
                  </a:lnTo>
                  <a:lnTo>
                    <a:pt x="12700" y="2327783"/>
                  </a:lnTo>
                  <a:cubicBezTo>
                    <a:pt x="12700" y="2400935"/>
                    <a:pt x="72263" y="2460371"/>
                    <a:pt x="145796" y="2460371"/>
                  </a:cubicBezTo>
                  <a:lnTo>
                    <a:pt x="10570591" y="2460371"/>
                  </a:lnTo>
                  <a:cubicBezTo>
                    <a:pt x="10644124" y="2460371"/>
                    <a:pt x="10703687" y="2400935"/>
                    <a:pt x="10703687" y="2327783"/>
                  </a:cubicBezTo>
                  <a:lnTo>
                    <a:pt x="10703687" y="145288"/>
                  </a:lnTo>
                  <a:cubicBezTo>
                    <a:pt x="10703687" y="72136"/>
                    <a:pt x="10644124" y="12700"/>
                    <a:pt x="10570591" y="12700"/>
                  </a:cubicBezTo>
                  <a:lnTo>
                    <a:pt x="145796" y="12700"/>
                  </a:lnTo>
                  <a:lnTo>
                    <a:pt x="145796" y="6350"/>
                  </a:lnTo>
                  <a:lnTo>
                    <a:pt x="145796" y="12700"/>
                  </a:lnTo>
                  <a:cubicBezTo>
                    <a:pt x="72263" y="12700"/>
                    <a:pt x="12700" y="72136"/>
                    <a:pt x="12700" y="145288"/>
                  </a:cubicBezTo>
                  <a:close/>
                </a:path>
              </a:pathLst>
            </a:custGeom>
            <a:solidFill>
              <a:srgbClr val="B8C3DF"/>
            </a:solidFill>
          </p:spPr>
        </p:sp>
      </p:grpSp>
      <p:sp>
        <p:nvSpPr>
          <p:cNvPr id="32" name="TextBox 32"/>
          <p:cNvSpPr txBox="1"/>
          <p:nvPr/>
        </p:nvSpPr>
        <p:spPr>
          <a:xfrm>
            <a:off x="9525298" y="6358979"/>
            <a:ext cx="4526959" cy="361950"/>
          </a:xfrm>
          <a:prstGeom prst="rect">
            <a:avLst/>
          </a:prstGeom>
        </p:spPr>
        <p:txBody>
          <a:bodyPr lIns="0" tIns="0" rIns="0" bIns="0" rtlCol="0" anchor="t">
            <a:spAutoFit/>
          </a:bodyPr>
          <a:lstStyle/>
          <a:p>
            <a:pPr algn="l">
              <a:lnSpc>
                <a:spcPts val="2999"/>
              </a:lnSpc>
            </a:pPr>
            <a:r>
              <a:rPr lang="en-US" sz="2437">
                <a:solidFill>
                  <a:srgbClr val="404155"/>
                </a:solidFill>
                <a:latin typeface="Alexandria"/>
                <a:ea typeface="Alexandria"/>
                <a:cs typeface="Alexandria"/>
                <a:sym typeface="Alexandria"/>
              </a:rPr>
              <a:t>Extensible Architecture</a:t>
            </a:r>
          </a:p>
        </p:txBody>
      </p:sp>
      <p:sp>
        <p:nvSpPr>
          <p:cNvPr id="33" name="TextBox 33"/>
          <p:cNvSpPr txBox="1"/>
          <p:nvPr/>
        </p:nvSpPr>
        <p:spPr>
          <a:xfrm>
            <a:off x="9525298" y="6800255"/>
            <a:ext cx="7512844" cy="889099"/>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Designed with a modular architecture that allows for easy addition of new reports and features.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sp>
        <p:nvSpPr>
          <p:cNvPr id="6" name="TextBox 6"/>
          <p:cNvSpPr txBox="1"/>
          <p:nvPr/>
        </p:nvSpPr>
        <p:spPr>
          <a:xfrm>
            <a:off x="992238" y="1221399"/>
            <a:ext cx="6202264" cy="742217"/>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Results </a:t>
            </a:r>
          </a:p>
        </p:txBody>
      </p:sp>
      <p:grpSp>
        <p:nvGrpSpPr>
          <p:cNvPr id="7" name="Group 7"/>
          <p:cNvGrpSpPr>
            <a:grpSpLocks noChangeAspect="1"/>
          </p:cNvGrpSpPr>
          <p:nvPr/>
        </p:nvGrpSpPr>
        <p:grpSpPr>
          <a:xfrm>
            <a:off x="842508" y="2499944"/>
            <a:ext cx="4097814" cy="3332288"/>
            <a:chOff x="0" y="0"/>
            <a:chExt cx="5463752" cy="4443050"/>
          </a:xfrm>
        </p:grpSpPr>
        <p:sp>
          <p:nvSpPr>
            <p:cNvPr id="8" name="Freeform 8"/>
            <p:cNvSpPr/>
            <p:nvPr/>
          </p:nvSpPr>
          <p:spPr>
            <a:xfrm>
              <a:off x="0" y="0"/>
              <a:ext cx="5463794" cy="4443095"/>
            </a:xfrm>
            <a:custGeom>
              <a:avLst/>
              <a:gdLst/>
              <a:ahLst/>
              <a:cxnLst/>
              <a:rect l="l" t="t" r="r" b="b"/>
              <a:pathLst>
                <a:path w="5463794" h="4443095">
                  <a:moveTo>
                    <a:pt x="0" y="0"/>
                  </a:moveTo>
                  <a:lnTo>
                    <a:pt x="5463794" y="0"/>
                  </a:lnTo>
                  <a:lnTo>
                    <a:pt x="5463794" y="4443095"/>
                  </a:lnTo>
                  <a:lnTo>
                    <a:pt x="0" y="4443095"/>
                  </a:lnTo>
                  <a:lnTo>
                    <a:pt x="0" y="0"/>
                  </a:lnTo>
                  <a:close/>
                </a:path>
              </a:pathLst>
            </a:custGeom>
            <a:blipFill>
              <a:blip r:embed="rId3"/>
              <a:stretch>
                <a:fillRect b="1"/>
              </a:stretch>
            </a:blipFill>
          </p:spPr>
        </p:sp>
      </p:grpSp>
      <p:grpSp>
        <p:nvGrpSpPr>
          <p:cNvPr id="9" name="Group 9"/>
          <p:cNvGrpSpPr>
            <a:grpSpLocks noChangeAspect="1"/>
          </p:cNvGrpSpPr>
          <p:nvPr/>
        </p:nvGrpSpPr>
        <p:grpSpPr>
          <a:xfrm>
            <a:off x="6633144" y="2602521"/>
            <a:ext cx="3956141" cy="3332288"/>
            <a:chOff x="0" y="0"/>
            <a:chExt cx="5274855" cy="4443050"/>
          </a:xfrm>
        </p:grpSpPr>
        <p:sp>
          <p:nvSpPr>
            <p:cNvPr id="10" name="Freeform 10"/>
            <p:cNvSpPr/>
            <p:nvPr/>
          </p:nvSpPr>
          <p:spPr>
            <a:xfrm>
              <a:off x="0" y="0"/>
              <a:ext cx="5274818" cy="4443095"/>
            </a:xfrm>
            <a:custGeom>
              <a:avLst/>
              <a:gdLst/>
              <a:ahLst/>
              <a:cxnLst/>
              <a:rect l="l" t="t" r="r" b="b"/>
              <a:pathLst>
                <a:path w="5274818" h="4443095">
                  <a:moveTo>
                    <a:pt x="0" y="0"/>
                  </a:moveTo>
                  <a:lnTo>
                    <a:pt x="5274818" y="0"/>
                  </a:lnTo>
                  <a:lnTo>
                    <a:pt x="5274818" y="4443095"/>
                  </a:lnTo>
                  <a:lnTo>
                    <a:pt x="0" y="4443095"/>
                  </a:lnTo>
                  <a:lnTo>
                    <a:pt x="0" y="0"/>
                  </a:lnTo>
                  <a:close/>
                </a:path>
              </a:pathLst>
            </a:custGeom>
            <a:blipFill>
              <a:blip r:embed="rId4"/>
              <a:stretch>
                <a:fillRect b="1"/>
              </a:stretch>
            </a:blipFill>
          </p:spPr>
        </p:sp>
      </p:grpSp>
      <p:grpSp>
        <p:nvGrpSpPr>
          <p:cNvPr id="11" name="Group 11"/>
          <p:cNvGrpSpPr>
            <a:grpSpLocks noChangeAspect="1"/>
          </p:cNvGrpSpPr>
          <p:nvPr/>
        </p:nvGrpSpPr>
        <p:grpSpPr>
          <a:xfrm>
            <a:off x="12067190" y="2499944"/>
            <a:ext cx="4893795" cy="3332288"/>
            <a:chOff x="0" y="0"/>
            <a:chExt cx="6525060" cy="4443050"/>
          </a:xfrm>
        </p:grpSpPr>
        <p:sp>
          <p:nvSpPr>
            <p:cNvPr id="12" name="Freeform 12"/>
            <p:cNvSpPr/>
            <p:nvPr/>
          </p:nvSpPr>
          <p:spPr>
            <a:xfrm>
              <a:off x="0" y="0"/>
              <a:ext cx="6525006" cy="4443095"/>
            </a:xfrm>
            <a:custGeom>
              <a:avLst/>
              <a:gdLst/>
              <a:ahLst/>
              <a:cxnLst/>
              <a:rect l="l" t="t" r="r" b="b"/>
              <a:pathLst>
                <a:path w="6525006" h="4443095">
                  <a:moveTo>
                    <a:pt x="0" y="0"/>
                  </a:moveTo>
                  <a:lnTo>
                    <a:pt x="6525006" y="0"/>
                  </a:lnTo>
                  <a:lnTo>
                    <a:pt x="6525006" y="4443095"/>
                  </a:lnTo>
                  <a:lnTo>
                    <a:pt x="0" y="4443095"/>
                  </a:lnTo>
                  <a:lnTo>
                    <a:pt x="0" y="0"/>
                  </a:lnTo>
                  <a:close/>
                </a:path>
              </a:pathLst>
            </a:custGeom>
            <a:blipFill>
              <a:blip r:embed="rId5"/>
              <a:stretch>
                <a:fillRect b="1"/>
              </a:stretch>
            </a:blipFill>
          </p:spPr>
        </p:sp>
      </p:grpSp>
      <p:grpSp>
        <p:nvGrpSpPr>
          <p:cNvPr id="13" name="Group 13"/>
          <p:cNvGrpSpPr>
            <a:grpSpLocks noChangeAspect="1"/>
          </p:cNvGrpSpPr>
          <p:nvPr/>
        </p:nvGrpSpPr>
        <p:grpSpPr>
          <a:xfrm>
            <a:off x="2266745" y="6471136"/>
            <a:ext cx="13432125" cy="2179148"/>
            <a:chOff x="0" y="0"/>
            <a:chExt cx="17909500" cy="2905530"/>
          </a:xfrm>
        </p:grpSpPr>
        <p:sp>
          <p:nvSpPr>
            <p:cNvPr id="14" name="Freeform 14"/>
            <p:cNvSpPr/>
            <p:nvPr/>
          </p:nvSpPr>
          <p:spPr>
            <a:xfrm>
              <a:off x="0" y="0"/>
              <a:ext cx="17909539" cy="2905506"/>
            </a:xfrm>
            <a:custGeom>
              <a:avLst/>
              <a:gdLst/>
              <a:ahLst/>
              <a:cxnLst/>
              <a:rect l="l" t="t" r="r" b="b"/>
              <a:pathLst>
                <a:path w="17909539" h="2905506">
                  <a:moveTo>
                    <a:pt x="0" y="0"/>
                  </a:moveTo>
                  <a:lnTo>
                    <a:pt x="17909539" y="0"/>
                  </a:lnTo>
                  <a:lnTo>
                    <a:pt x="17909539" y="2905506"/>
                  </a:lnTo>
                  <a:lnTo>
                    <a:pt x="0" y="2905506"/>
                  </a:lnTo>
                  <a:lnTo>
                    <a:pt x="0" y="0"/>
                  </a:lnTo>
                  <a:close/>
                </a:path>
              </a:pathLst>
            </a:custGeom>
            <a:blipFill>
              <a:blip r:embed="rId6"/>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5C73E6"/>
            </a:solidFill>
          </p:spPr>
        </p:sp>
      </p:grpSp>
      <p:grpSp>
        <p:nvGrpSpPr>
          <p:cNvPr id="4" name="Group 4"/>
          <p:cNvGrpSpPr/>
          <p:nvPr/>
        </p:nvGrpSpPr>
        <p:grpSpPr>
          <a:xfrm>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9F9FF"/>
            </a:solidFill>
          </p:spPr>
        </p:sp>
      </p:grpSp>
      <p:grpSp>
        <p:nvGrpSpPr>
          <p:cNvPr id="6" name="Group 6"/>
          <p:cNvGrpSpPr>
            <a:grpSpLocks noChangeAspect="1"/>
          </p:cNvGrpSpPr>
          <p:nvPr/>
        </p:nvGrpSpPr>
        <p:grpSpPr>
          <a:xfrm>
            <a:off x="16049019" y="9686925"/>
            <a:ext cx="2153256" cy="514350"/>
            <a:chOff x="0" y="0"/>
            <a:chExt cx="2871008" cy="685800"/>
          </a:xfrm>
        </p:grpSpPr>
        <p:sp>
          <p:nvSpPr>
            <p:cNvPr id="7" name="Freeform 7" descr="preencoded.png">
              <a:hlinkClick r:id="rId3" tooltip="https://gamma.app/?utm_source=made-with-gamma"/>
            </p:cNvPr>
            <p:cNvSpPr/>
            <p:nvPr/>
          </p:nvSpPr>
          <p:spPr>
            <a:xfrm>
              <a:off x="0" y="0"/>
              <a:ext cx="2870962" cy="685800"/>
            </a:xfrm>
            <a:custGeom>
              <a:avLst/>
              <a:gdLst/>
              <a:ahLst/>
              <a:cxnLst/>
              <a:rect l="l" t="t" r="r" b="b"/>
              <a:pathLst>
                <a:path w="2870962" h="685800">
                  <a:moveTo>
                    <a:pt x="0" y="0"/>
                  </a:moveTo>
                  <a:lnTo>
                    <a:pt x="2870962" y="0"/>
                  </a:lnTo>
                  <a:lnTo>
                    <a:pt x="2870962" y="685800"/>
                  </a:lnTo>
                  <a:lnTo>
                    <a:pt x="0" y="685800"/>
                  </a:lnTo>
                  <a:lnTo>
                    <a:pt x="0" y="0"/>
                  </a:lnTo>
                  <a:close/>
                </a:path>
              </a:pathLst>
            </a:custGeom>
            <a:blipFill>
              <a:blip r:embed="rId4"/>
              <a:stretch>
                <a:fillRect r="-1"/>
              </a:stretch>
            </a:blipFill>
          </p:spPr>
        </p:sp>
      </p:grpSp>
      <p:grpSp>
        <p:nvGrpSpPr>
          <p:cNvPr id="8" name="Group 8"/>
          <p:cNvGrpSpPr>
            <a:grpSpLocks noChangeAspect="1"/>
          </p:cNvGrpSpPr>
          <p:nvPr/>
        </p:nvGrpSpPr>
        <p:grpSpPr>
          <a:xfrm>
            <a:off x="11430000" y="0"/>
            <a:ext cx="6858000" cy="10287000"/>
            <a:chOff x="0" y="0"/>
            <a:chExt cx="9144000" cy="13716000"/>
          </a:xfrm>
        </p:grpSpPr>
        <p:sp>
          <p:nvSpPr>
            <p:cNvPr id="9" name="Freeform 9" descr="preencoded.png"/>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5"/>
              <a:stretch>
                <a:fillRect/>
              </a:stretch>
            </a:blipFill>
          </p:spPr>
        </p:sp>
      </p:grpSp>
      <p:sp>
        <p:nvSpPr>
          <p:cNvPr id="10" name="TextBox 10"/>
          <p:cNvSpPr txBox="1"/>
          <p:nvPr/>
        </p:nvSpPr>
        <p:spPr>
          <a:xfrm>
            <a:off x="992238" y="2585145"/>
            <a:ext cx="9445526" cy="1559719"/>
          </a:xfrm>
          <a:prstGeom prst="rect">
            <a:avLst/>
          </a:prstGeom>
        </p:spPr>
        <p:txBody>
          <a:bodyPr lIns="0" tIns="0" rIns="0" bIns="0" rtlCol="0" anchor="t">
            <a:spAutoFit/>
          </a:bodyPr>
          <a:lstStyle/>
          <a:p>
            <a:pPr algn="l">
              <a:lnSpc>
                <a:spcPts val="6062"/>
              </a:lnSpc>
            </a:pPr>
            <a:r>
              <a:rPr lang="en-US" sz="4875">
                <a:solidFill>
                  <a:srgbClr val="1B1B27"/>
                </a:solidFill>
                <a:latin typeface="Alexandria"/>
                <a:ea typeface="Alexandria"/>
                <a:cs typeface="Alexandria"/>
                <a:sym typeface="Alexandria"/>
              </a:rPr>
              <a:t>Conclusion &amp; Future Directions</a:t>
            </a:r>
          </a:p>
        </p:txBody>
      </p:sp>
      <p:sp>
        <p:nvSpPr>
          <p:cNvPr id="11" name="TextBox 11"/>
          <p:cNvSpPr txBox="1"/>
          <p:nvPr/>
        </p:nvSpPr>
        <p:spPr>
          <a:xfrm>
            <a:off x="992238" y="4421684"/>
            <a:ext cx="9445526" cy="3270648"/>
          </a:xfrm>
          <a:prstGeom prst="rect">
            <a:avLst/>
          </a:prstGeom>
        </p:spPr>
        <p:txBody>
          <a:bodyPr lIns="0" tIns="0" rIns="0" bIns="0" rtlCol="0" anchor="t">
            <a:spAutoFit/>
          </a:bodyPr>
          <a:lstStyle/>
          <a:p>
            <a:pPr algn="l">
              <a:lnSpc>
                <a:spcPts val="3125"/>
              </a:lnSpc>
            </a:pPr>
            <a:r>
              <a:rPr lang="en-US" sz="1937">
                <a:solidFill>
                  <a:srgbClr val="404155"/>
                </a:solidFill>
                <a:latin typeface="Arimo"/>
                <a:ea typeface="Arimo"/>
                <a:cs typeface="Arimo"/>
                <a:sym typeface="Arimo"/>
              </a:rPr>
              <a:t>The Log File Analysis &amp; Reporting System effectively transforms  raw server logs into structured, insightful analytics using Python and MySQL. Its modular design ensures accurate parsing, normalization, and storage. The CLI offers flexible reporting, assisting administrators in monitoring traffic and understanding user behavior. This project lays a strong foundation for future enhancements such as visualization dashboards, exportable reports, and integration with other monitoring tools, making it well-suited for real-world server environments.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TotalTime>
  <Words>589</Words>
  <Application>Microsoft Office PowerPoint</Application>
  <PresentationFormat>Custom</PresentationFormat>
  <Paragraphs>82</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Arimo Bold</vt:lpstr>
      <vt:lpstr>Calibri</vt:lpstr>
      <vt:lpstr>Alexandria</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Log-File-Analysis-and-Reporting-System (1).pptx</dc:title>
  <dc:creator>Omkar Navpute</dc:creator>
  <cp:lastModifiedBy>Omkar Navpute</cp:lastModifiedBy>
  <cp:revision>4</cp:revision>
  <dcterms:created xsi:type="dcterms:W3CDTF">2006-08-16T00:00:00Z</dcterms:created>
  <dcterms:modified xsi:type="dcterms:W3CDTF">2025-08-04T07:41:13Z</dcterms:modified>
  <dc:identifier>DAGvE1KLUNI</dc:identifier>
</cp:coreProperties>
</file>